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5"/>
    <p:sldMasterId id="2147483900" r:id="rId6"/>
  </p:sldMasterIdLst>
  <p:notesMasterIdLst>
    <p:notesMasterId r:id="rId54"/>
  </p:notesMasterIdLst>
  <p:handoutMasterIdLst>
    <p:handoutMasterId r:id="rId55"/>
  </p:handoutMasterIdLst>
  <p:sldIdLst>
    <p:sldId id="433" r:id="rId7"/>
    <p:sldId id="481" r:id="rId8"/>
    <p:sldId id="482" r:id="rId9"/>
    <p:sldId id="354" r:id="rId10"/>
    <p:sldId id="355" r:id="rId11"/>
    <p:sldId id="440" r:id="rId12"/>
    <p:sldId id="441" r:id="rId13"/>
    <p:sldId id="442" r:id="rId14"/>
    <p:sldId id="443" r:id="rId15"/>
    <p:sldId id="386" r:id="rId16"/>
    <p:sldId id="483" r:id="rId17"/>
    <p:sldId id="485" r:id="rId18"/>
    <p:sldId id="484" r:id="rId19"/>
    <p:sldId id="444" r:id="rId20"/>
    <p:sldId id="445" r:id="rId21"/>
    <p:sldId id="449" r:id="rId22"/>
    <p:sldId id="459" r:id="rId23"/>
    <p:sldId id="451" r:id="rId24"/>
    <p:sldId id="487" r:id="rId25"/>
    <p:sldId id="446" r:id="rId26"/>
    <p:sldId id="447" r:id="rId27"/>
    <p:sldId id="448" r:id="rId28"/>
    <p:sldId id="450" r:id="rId29"/>
    <p:sldId id="488" r:id="rId30"/>
    <p:sldId id="486" r:id="rId31"/>
    <p:sldId id="458" r:id="rId32"/>
    <p:sldId id="489" r:id="rId33"/>
    <p:sldId id="474" r:id="rId34"/>
    <p:sldId id="452" r:id="rId35"/>
    <p:sldId id="475" r:id="rId36"/>
    <p:sldId id="462" r:id="rId37"/>
    <p:sldId id="473" r:id="rId38"/>
    <p:sldId id="464" r:id="rId39"/>
    <p:sldId id="465" r:id="rId40"/>
    <p:sldId id="466" r:id="rId41"/>
    <p:sldId id="480" r:id="rId42"/>
    <p:sldId id="371" r:id="rId43"/>
    <p:sldId id="382" r:id="rId44"/>
    <p:sldId id="469" r:id="rId45"/>
    <p:sldId id="470" r:id="rId46"/>
    <p:sldId id="471" r:id="rId47"/>
    <p:sldId id="460" r:id="rId48"/>
    <p:sldId id="479" r:id="rId49"/>
    <p:sldId id="491" r:id="rId50"/>
    <p:sldId id="360" r:id="rId51"/>
    <p:sldId id="359" r:id="rId52"/>
    <p:sldId id="319" r:id="rId5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p:defaultTextStyle>
  <p:extLst>
    <p:ext uri="{521415D9-36F7-43E2-AB2F-B90AF26B5E84}">
      <p14:sectionLst xmlns:p14="http://schemas.microsoft.com/office/powerpoint/2010/main">
        <p14:section name="Intro" id="{0F9F6FD4-7747-46E7-8356-1653F85EBE19}">
          <p14:sldIdLst>
            <p14:sldId id="433"/>
            <p14:sldId id="481"/>
            <p14:sldId id="482"/>
            <p14:sldId id="354"/>
          </p14:sldIdLst>
        </p14:section>
        <p14:section name="Routing &amp; URL Overview" id="{36B276ED-6AD9-4FA0-94C5-0D00545A923B}">
          <p14:sldIdLst>
            <p14:sldId id="355"/>
            <p14:sldId id="440"/>
            <p14:sldId id="441"/>
            <p14:sldId id="442"/>
            <p14:sldId id="443"/>
          </p14:sldIdLst>
        </p14:section>
        <p14:section name="Routing Fundamentals" id="{830737E2-9DEC-4D2E-BA85-4FA6AD433066}">
          <p14:sldIdLst>
            <p14:sldId id="386"/>
            <p14:sldId id="483"/>
            <p14:sldId id="485"/>
            <p14:sldId id="484"/>
            <p14:sldId id="444"/>
            <p14:sldId id="445"/>
            <p14:sldId id="449"/>
            <p14:sldId id="459"/>
            <p14:sldId id="451"/>
          </p14:sldIdLst>
        </p14:section>
        <p14:section name="MVC Routing" id="{BE4DD4A4-4A6C-45CD-B7FB-2A7CF6401D61}">
          <p14:sldIdLst>
            <p14:sldId id="487"/>
            <p14:sldId id="446"/>
            <p14:sldId id="447"/>
            <p14:sldId id="448"/>
            <p14:sldId id="450"/>
            <p14:sldId id="488"/>
          </p14:sldIdLst>
        </p14:section>
        <p14:section name="Areas" id="{348C5F09-4E56-4E85-8243-287FB1807109}">
          <p14:sldIdLst>
            <p14:sldId id="486"/>
            <p14:sldId id="458"/>
            <p14:sldId id="489"/>
            <p14:sldId id="474"/>
          </p14:sldIdLst>
        </p14:section>
        <p14:section name="Attribute Routing" id="{3048A1DF-B7EA-437E-9E9C-4BD1834F86F6}">
          <p14:sldIdLst>
            <p14:sldId id="452"/>
            <p14:sldId id="475"/>
            <p14:sldId id="462"/>
            <p14:sldId id="473"/>
            <p14:sldId id="464"/>
            <p14:sldId id="465"/>
            <p14:sldId id="466"/>
            <p14:sldId id="480"/>
            <p14:sldId id="371"/>
          </p14:sldIdLst>
        </p14:section>
        <p14:section name="Routing Techniques" id="{8AA4F020-82AF-477C-AF6B-7E6F6EE1779E}">
          <p14:sldIdLst>
            <p14:sldId id="382"/>
            <p14:sldId id="469"/>
            <p14:sldId id="470"/>
            <p14:sldId id="471"/>
            <p14:sldId id="460"/>
            <p14:sldId id="479"/>
            <p14:sldId id="491"/>
          </p14:sldIdLst>
        </p14:section>
        <p14:section name="Module Summary" id="{1382E198-203D-42FA-8CFA-316EECEDA482}">
          <p14:sldIdLst>
            <p14:sldId id="360"/>
            <p14:sldId id="359"/>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oun Ngo" initials="SN" lastIdx="3" clrIdx="0">
    <p:extLst>
      <p:ext uri="{19B8F6BF-5375-455C-9EA6-DF929625EA0E}">
        <p15:presenceInfo xmlns:p15="http://schemas.microsoft.com/office/powerpoint/2012/main" userId="S-1-5-21-124525095-708259637-1543119021-1155679" providerId="AD"/>
      </p:ext>
    </p:extLst>
  </p:cmAuthor>
  <p:cmAuthor id="2" name="Waqar Aziz" initials="WA" lastIdx="3" clrIdx="1">
    <p:extLst>
      <p:ext uri="{19B8F6BF-5375-455C-9EA6-DF929625EA0E}">
        <p15:presenceInfo xmlns:p15="http://schemas.microsoft.com/office/powerpoint/2012/main" userId="S-1-5-21-124525095-708259637-1543119021-1127879" providerId="AD"/>
      </p:ext>
    </p:extLst>
  </p:cmAuthor>
  <p:cmAuthor id="3" name="Leena Thomas (Spectrum Placement &amp; Mktg Ltd)" initials="LT(P&amp;ML" lastIdx="2" clrIdx="2">
    <p:extLst>
      <p:ext uri="{19B8F6BF-5375-455C-9EA6-DF929625EA0E}">
        <p15:presenceInfo xmlns:p15="http://schemas.microsoft.com/office/powerpoint/2012/main" userId="S-1-5-21-2146773085-903363285-719344707-1256230" providerId="AD"/>
      </p:ext>
    </p:extLst>
  </p:cmAuthor>
  <p:cmAuthor id="4" name="Shiron Antony (Spectrum Placements)" initials="SA(P" lastIdx="1" clrIdx="3">
    <p:extLst>
      <p:ext uri="{19B8F6BF-5375-455C-9EA6-DF929625EA0E}">
        <p15:presenceInfo xmlns:p15="http://schemas.microsoft.com/office/powerpoint/2012/main" userId="S-1-5-21-2146773085-903363285-719344707-13419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6A8BDB"/>
    <a:srgbClr val="FF3300"/>
    <a:srgbClr val="129038"/>
    <a:srgbClr val="FF9933"/>
    <a:srgbClr val="CCFFCC"/>
    <a:srgbClr val="FFFFCC"/>
    <a:srgbClr val="3F3F3F"/>
    <a:srgbClr val="02163E"/>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6" autoAdjust="0"/>
    <p:restoredTop sz="51680" autoAdjust="0"/>
  </p:normalViewPr>
  <p:slideViewPr>
    <p:cSldViewPr snapToObjects="1">
      <p:cViewPr varScale="1">
        <p:scale>
          <a:sx n="59" d="100"/>
          <a:sy n="59" d="100"/>
        </p:scale>
        <p:origin x="2046" y="60"/>
      </p:cViewPr>
      <p:guideLst/>
    </p:cSldViewPr>
  </p:slideViewPr>
  <p:notesTextViewPr>
    <p:cViewPr>
      <p:scale>
        <a:sx n="1" d="1"/>
        <a:sy n="1" d="1"/>
      </p:scale>
      <p:origin x="0" y="0"/>
    </p:cViewPr>
  </p:notesTextViewPr>
  <p:notesViewPr>
    <p:cSldViewPr snapToObjects="1">
      <p:cViewPr>
        <p:scale>
          <a:sx n="66" d="100"/>
          <a:sy n="66" d="100"/>
        </p:scale>
        <p:origin x="2967" y="3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1.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29286-BE9D-451A-95E8-D4AE7EEB2B60}"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C62A71F4-7F4D-4301-8552-E71605960839}">
      <dgm:prSet phldrT="[Text]"/>
      <dgm:spPr>
        <a:xfrm rot="5400000">
          <a:off x="-178020" y="180459"/>
          <a:ext cx="1186804" cy="830763"/>
        </a:xfrm>
        <a:prstGeom prst="chevron">
          <a:avLst/>
        </a:prstGeom>
        <a:solidFill>
          <a:srgbClr val="15AEEF">
            <a:hueOff val="0"/>
            <a:satOff val="0"/>
            <a:lumOff val="0"/>
            <a:alphaOff val="0"/>
          </a:srgbClr>
        </a:solidFill>
        <a:ln w="25400" cap="flat" cmpd="sng" algn="ctr">
          <a:solidFill>
            <a:srgbClr val="15AEEF">
              <a:hueOff val="0"/>
              <a:satOff val="0"/>
              <a:lumOff val="0"/>
              <a:alphaOff val="0"/>
            </a:srgbClr>
          </a:solidFill>
          <a:prstDash val="solid"/>
        </a:ln>
        <a:effectLst/>
      </dgm:spPr>
      <dgm:t>
        <a:bodyPr/>
        <a:lstStyle/>
        <a:p>
          <a:r>
            <a:rPr lang="en-US" dirty="0">
              <a:solidFill>
                <a:sysClr val="window" lastClr="FFFFFF"/>
              </a:solidFill>
              <a:latin typeface="Segoe UI"/>
              <a:ea typeface="+mn-ea"/>
              <a:cs typeface="+mn-cs"/>
            </a:rPr>
            <a:t> </a:t>
          </a:r>
        </a:p>
      </dgm:t>
    </dgm:pt>
    <dgm:pt modelId="{0DE1702D-3727-419E-9D95-B1948C670A82}" type="parTrans" cxnId="{B6B90019-71BF-495B-A7C2-9006F6F8C682}">
      <dgm:prSet/>
      <dgm:spPr/>
      <dgm:t>
        <a:bodyPr/>
        <a:lstStyle/>
        <a:p>
          <a:endParaRPr lang="en-US"/>
        </a:p>
      </dgm:t>
    </dgm:pt>
    <dgm:pt modelId="{BE83B694-1053-4924-AAB3-433D03BC4D60}" type="sibTrans" cxnId="{B6B90019-71BF-495B-A7C2-9006F6F8C682}">
      <dgm:prSet/>
      <dgm:spPr/>
      <dgm:t>
        <a:bodyPr/>
        <a:lstStyle/>
        <a:p>
          <a:endParaRPr lang="en-US"/>
        </a:p>
      </dgm:t>
    </dgm:pt>
    <dgm:pt modelId="{FCA698A3-3005-4EE4-8CE1-2C6AA0B16507}">
      <dgm:prSet phldrT="[Text]"/>
      <dgm:spPr>
        <a:xfrm rot="5400000">
          <a:off x="3382470" y="-2549268"/>
          <a:ext cx="771423" cy="5874836"/>
        </a:xfrm>
        <a:prstGeom prst="round2SameRect">
          <a:avLst/>
        </a:prstGeom>
        <a:solidFill>
          <a:sysClr val="window" lastClr="FFFFFF">
            <a:alpha val="90000"/>
            <a:hueOff val="0"/>
            <a:satOff val="0"/>
            <a:lumOff val="0"/>
            <a:alphaOff val="0"/>
          </a:sysClr>
        </a:solidFill>
        <a:ln w="25400" cap="flat" cmpd="sng" algn="ctr">
          <a:solidFill>
            <a:srgbClr val="15AEEF">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Segoe UI"/>
              <a:ea typeface="+mn-ea"/>
              <a:cs typeface="+mn-cs"/>
            </a:rPr>
            <a:t>Routing middleware tries to match the request with routes in route collection.</a:t>
          </a:r>
        </a:p>
      </dgm:t>
    </dgm:pt>
    <dgm:pt modelId="{39549707-021F-40B0-8D3C-E1F8D6A4AEA2}" type="parTrans" cxnId="{E1CF7193-B4AB-4CAF-98F3-519775316425}">
      <dgm:prSet/>
      <dgm:spPr/>
      <dgm:t>
        <a:bodyPr/>
        <a:lstStyle/>
        <a:p>
          <a:endParaRPr lang="en-US"/>
        </a:p>
      </dgm:t>
    </dgm:pt>
    <dgm:pt modelId="{E8693471-5F27-4BB5-9D18-BBA88CE2A315}" type="sibTrans" cxnId="{E1CF7193-B4AB-4CAF-98F3-519775316425}">
      <dgm:prSet/>
      <dgm:spPr/>
      <dgm:t>
        <a:bodyPr/>
        <a:lstStyle/>
        <a:p>
          <a:endParaRPr lang="en-US"/>
        </a:p>
      </dgm:t>
    </dgm:pt>
    <dgm:pt modelId="{2C659B8B-491C-41FB-A3C4-FCAD0D4BD767}">
      <dgm:prSet phldrT="[Text]"/>
      <dgm:spPr>
        <a:xfrm rot="5400000">
          <a:off x="-178020" y="1219742"/>
          <a:ext cx="1186804" cy="830763"/>
        </a:xfrm>
        <a:prstGeom prst="chevron">
          <a:avLst/>
        </a:prstGeom>
        <a:solidFill>
          <a:srgbClr val="0E715F">
            <a:hueOff val="0"/>
            <a:satOff val="0"/>
            <a:lumOff val="0"/>
            <a:alphaOff val="0"/>
          </a:srgbClr>
        </a:solidFill>
        <a:ln w="25400" cap="flat" cmpd="sng" algn="ctr">
          <a:solidFill>
            <a:srgbClr val="0E715F">
              <a:hueOff val="0"/>
              <a:satOff val="0"/>
              <a:lumOff val="0"/>
              <a:alphaOff val="0"/>
            </a:srgbClr>
          </a:solidFill>
          <a:prstDash val="solid"/>
        </a:ln>
        <a:effectLst/>
      </dgm:spPr>
      <dgm:t>
        <a:bodyPr/>
        <a:lstStyle/>
        <a:p>
          <a:r>
            <a:rPr lang="en-US" dirty="0">
              <a:solidFill>
                <a:sysClr val="window" lastClr="FFFFFF"/>
              </a:solidFill>
              <a:latin typeface="Segoe UI"/>
              <a:ea typeface="+mn-ea"/>
              <a:cs typeface="+mn-cs"/>
            </a:rPr>
            <a:t> </a:t>
          </a:r>
        </a:p>
      </dgm:t>
    </dgm:pt>
    <dgm:pt modelId="{3CDAEEBC-287B-422A-A1E7-497B15DFE7EE}" type="parTrans" cxnId="{85ECBD2E-C271-43D9-BDA7-7DAF8AD18AE9}">
      <dgm:prSet/>
      <dgm:spPr/>
      <dgm:t>
        <a:bodyPr/>
        <a:lstStyle/>
        <a:p>
          <a:endParaRPr lang="en-US"/>
        </a:p>
      </dgm:t>
    </dgm:pt>
    <dgm:pt modelId="{B4B94759-3DCF-43AA-8287-BE83CC1FA00F}" type="sibTrans" cxnId="{85ECBD2E-C271-43D9-BDA7-7DAF8AD18AE9}">
      <dgm:prSet/>
      <dgm:spPr/>
      <dgm:t>
        <a:bodyPr/>
        <a:lstStyle/>
        <a:p>
          <a:endParaRPr lang="en-US"/>
        </a:p>
      </dgm:t>
    </dgm:pt>
    <dgm:pt modelId="{39EF799A-B358-4464-885F-C5ED9C5F61AC}">
      <dgm:prSet phldrT="[Text]"/>
      <dgm:spPr>
        <a:xfrm rot="5400000">
          <a:off x="3382470" y="-1509984"/>
          <a:ext cx="771423" cy="5874836"/>
        </a:xfrm>
        <a:prstGeom prst="round2SameRect">
          <a:avLst/>
        </a:prstGeom>
        <a:solidFill>
          <a:sysClr val="window" lastClr="FFFFFF">
            <a:alpha val="90000"/>
            <a:hueOff val="0"/>
            <a:satOff val="0"/>
            <a:lumOff val="0"/>
            <a:alphaOff val="0"/>
          </a:sysClr>
        </a:solidFill>
        <a:ln w="25400" cap="flat" cmpd="sng" algn="ctr">
          <a:solidFill>
            <a:srgbClr val="0E715F">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Segoe UI"/>
              <a:ea typeface="+mn-ea"/>
              <a:cs typeface="+mn-cs"/>
            </a:rPr>
            <a:t>If one of the routes matches the request, it looks for the handler for the route. </a:t>
          </a:r>
        </a:p>
      </dgm:t>
    </dgm:pt>
    <dgm:pt modelId="{714EC3D0-044B-4437-ADDA-F51F1BF87949}" type="parTrans" cxnId="{73B5FD48-17C9-43C4-9133-992AC8CC137C}">
      <dgm:prSet/>
      <dgm:spPr/>
      <dgm:t>
        <a:bodyPr/>
        <a:lstStyle/>
        <a:p>
          <a:endParaRPr lang="en-US"/>
        </a:p>
      </dgm:t>
    </dgm:pt>
    <dgm:pt modelId="{B923BF79-5997-49C7-B36E-4A9660ECC5BC}" type="sibTrans" cxnId="{73B5FD48-17C9-43C4-9133-992AC8CC137C}">
      <dgm:prSet/>
      <dgm:spPr/>
      <dgm:t>
        <a:bodyPr/>
        <a:lstStyle/>
        <a:p>
          <a:endParaRPr lang="en-US"/>
        </a:p>
      </dgm:t>
    </dgm:pt>
    <dgm:pt modelId="{FDF311E4-036A-43F9-AE04-13AAAF6A393E}">
      <dgm:prSet phldrT="[Text]"/>
      <dgm:spPr>
        <a:xfrm rot="5400000">
          <a:off x="-178020" y="2259026"/>
          <a:ext cx="1186804" cy="830763"/>
        </a:xfrm>
        <a:prstGeom prst="chevron">
          <a:avLst/>
        </a:prstGeom>
        <a:solidFill>
          <a:srgbClr val="129038">
            <a:hueOff val="0"/>
            <a:satOff val="0"/>
            <a:lumOff val="0"/>
            <a:alphaOff val="0"/>
          </a:srgbClr>
        </a:solidFill>
        <a:ln w="25400" cap="flat" cmpd="sng" algn="ctr">
          <a:solidFill>
            <a:srgbClr val="129038">
              <a:hueOff val="0"/>
              <a:satOff val="0"/>
              <a:lumOff val="0"/>
              <a:alphaOff val="0"/>
            </a:srgbClr>
          </a:solidFill>
          <a:prstDash val="solid"/>
        </a:ln>
        <a:effectLst/>
      </dgm:spPr>
      <dgm:t>
        <a:bodyPr/>
        <a:lstStyle/>
        <a:p>
          <a:r>
            <a:rPr lang="en-US" dirty="0">
              <a:solidFill>
                <a:sysClr val="window" lastClr="FFFFFF"/>
              </a:solidFill>
              <a:latin typeface="Segoe UI"/>
              <a:ea typeface="+mn-ea"/>
              <a:cs typeface="+mn-cs"/>
            </a:rPr>
            <a:t> </a:t>
          </a:r>
        </a:p>
      </dgm:t>
    </dgm:pt>
    <dgm:pt modelId="{4840937C-78F1-47D3-BF90-B13DFB1C8C64}" type="parTrans" cxnId="{EF80B15B-3053-4C30-A6A5-4AFE65B5B9C4}">
      <dgm:prSet/>
      <dgm:spPr/>
      <dgm:t>
        <a:bodyPr/>
        <a:lstStyle/>
        <a:p>
          <a:endParaRPr lang="en-US"/>
        </a:p>
      </dgm:t>
    </dgm:pt>
    <dgm:pt modelId="{32A10EE8-386F-4E03-A54E-A52EBDB07663}" type="sibTrans" cxnId="{EF80B15B-3053-4C30-A6A5-4AFE65B5B9C4}">
      <dgm:prSet/>
      <dgm:spPr/>
      <dgm:t>
        <a:bodyPr/>
        <a:lstStyle/>
        <a:p>
          <a:endParaRPr lang="en-US"/>
        </a:p>
      </dgm:t>
    </dgm:pt>
    <dgm:pt modelId="{18EE4340-4F27-45FF-B482-639FABF7CD9F}">
      <dgm:prSet phldrT="[Text]"/>
      <dgm:spPr>
        <a:xfrm rot="5400000">
          <a:off x="3382470" y="-470700"/>
          <a:ext cx="771423" cy="5874836"/>
        </a:xfrm>
        <a:prstGeom prst="round2SameRect">
          <a:avLst/>
        </a:prstGeom>
        <a:solidFill>
          <a:sysClr val="window" lastClr="FFFFFF">
            <a:alpha val="90000"/>
            <a:hueOff val="0"/>
            <a:satOff val="0"/>
            <a:lumOff val="0"/>
            <a:alphaOff val="0"/>
          </a:sysClr>
        </a:solidFill>
        <a:ln w="25400" cap="flat" cmpd="sng" algn="ctr">
          <a:solidFill>
            <a:srgbClr val="129038">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Segoe UI"/>
              <a:ea typeface="+mn-ea"/>
              <a:cs typeface="+mn-cs"/>
            </a:rPr>
            <a:t>The RouteAsync method of the handler is called. A flag called </a:t>
          </a:r>
          <a:r>
            <a:rPr lang="en-US" b="1" dirty="0">
              <a:solidFill>
                <a:srgbClr val="000000">
                  <a:hueOff val="0"/>
                  <a:satOff val="0"/>
                  <a:lumOff val="0"/>
                  <a:alphaOff val="0"/>
                </a:srgbClr>
              </a:solidFill>
              <a:latin typeface="Segoe UI"/>
              <a:ea typeface="+mn-ea"/>
              <a:cs typeface="+mn-cs"/>
            </a:rPr>
            <a:t>IsHandled</a:t>
          </a:r>
          <a:r>
            <a:rPr lang="en-US" dirty="0">
              <a:solidFill>
                <a:srgbClr val="000000">
                  <a:hueOff val="0"/>
                  <a:satOff val="0"/>
                  <a:lumOff val="0"/>
                  <a:alphaOff val="0"/>
                </a:srgbClr>
              </a:solidFill>
              <a:latin typeface="Segoe UI"/>
              <a:ea typeface="+mn-ea"/>
              <a:cs typeface="+mn-cs"/>
            </a:rPr>
            <a:t> is set to </a:t>
          </a:r>
          <a:r>
            <a:rPr lang="en-US" b="1" dirty="0">
              <a:solidFill>
                <a:srgbClr val="000000">
                  <a:hueOff val="0"/>
                  <a:satOff val="0"/>
                  <a:lumOff val="0"/>
                  <a:alphaOff val="0"/>
                </a:srgbClr>
              </a:solidFill>
              <a:latin typeface="Segoe UI"/>
              <a:ea typeface="+mn-ea"/>
              <a:cs typeface="+mn-cs"/>
            </a:rPr>
            <a:t>true</a:t>
          </a:r>
          <a:r>
            <a:rPr lang="en-US" dirty="0">
              <a:solidFill>
                <a:srgbClr val="000000">
                  <a:hueOff val="0"/>
                  <a:satOff val="0"/>
                  <a:lumOff val="0"/>
                  <a:alphaOff val="0"/>
                </a:srgbClr>
              </a:solidFill>
              <a:latin typeface="Segoe UI"/>
              <a:ea typeface="+mn-ea"/>
              <a:cs typeface="+mn-cs"/>
            </a:rPr>
            <a:t> to mark successful handling of request.</a:t>
          </a:r>
        </a:p>
      </dgm:t>
    </dgm:pt>
    <dgm:pt modelId="{B266187D-1666-48A4-9CC7-20F70C7C3000}" type="parTrans" cxnId="{78B1BE6F-F9F0-470B-B75B-FCA582B542E2}">
      <dgm:prSet/>
      <dgm:spPr/>
      <dgm:t>
        <a:bodyPr/>
        <a:lstStyle/>
        <a:p>
          <a:endParaRPr lang="en-US"/>
        </a:p>
      </dgm:t>
    </dgm:pt>
    <dgm:pt modelId="{89670CEC-8F01-4E43-BFC3-7E84EBCD36D8}" type="sibTrans" cxnId="{78B1BE6F-F9F0-470B-B75B-FCA582B542E2}">
      <dgm:prSet/>
      <dgm:spPr/>
      <dgm:t>
        <a:bodyPr/>
        <a:lstStyle/>
        <a:p>
          <a:endParaRPr lang="en-US"/>
        </a:p>
      </dgm:t>
    </dgm:pt>
    <dgm:pt modelId="{F00D74A0-BBD8-423A-9BB6-30F704F0D667}">
      <dgm:prSet phldrT="[Text]"/>
      <dgm:spPr>
        <a:xfrm rot="5400000">
          <a:off x="-178020" y="3298310"/>
          <a:ext cx="1186804" cy="830763"/>
        </a:xfrm>
        <a:prstGeom prst="chevron">
          <a:avLst/>
        </a:prstGeom>
        <a:solidFill>
          <a:srgbClr val="0C6126">
            <a:hueOff val="0"/>
            <a:satOff val="0"/>
            <a:lumOff val="0"/>
            <a:alphaOff val="0"/>
          </a:srgbClr>
        </a:solidFill>
        <a:ln w="25400" cap="flat" cmpd="sng" algn="ctr">
          <a:solidFill>
            <a:srgbClr val="0C6126">
              <a:hueOff val="0"/>
              <a:satOff val="0"/>
              <a:lumOff val="0"/>
              <a:alphaOff val="0"/>
            </a:srgbClr>
          </a:solidFill>
          <a:prstDash val="solid"/>
        </a:ln>
        <a:effectLst/>
      </dgm:spPr>
      <dgm:t>
        <a:bodyPr/>
        <a:lstStyle/>
        <a:p>
          <a:r>
            <a:rPr lang="en-US" dirty="0">
              <a:solidFill>
                <a:sysClr val="window" lastClr="FFFFFF"/>
              </a:solidFill>
              <a:latin typeface="Segoe UI"/>
              <a:ea typeface="+mn-ea"/>
              <a:cs typeface="+mn-cs"/>
            </a:rPr>
            <a:t> </a:t>
          </a:r>
        </a:p>
      </dgm:t>
    </dgm:pt>
    <dgm:pt modelId="{C46C3AA2-36CA-49B2-A9F2-34B3FFE8B900}" type="parTrans" cxnId="{47A46682-E821-40A6-85BD-87EC2057EF82}">
      <dgm:prSet/>
      <dgm:spPr/>
      <dgm:t>
        <a:bodyPr/>
        <a:lstStyle/>
        <a:p>
          <a:endParaRPr lang="en-US"/>
        </a:p>
      </dgm:t>
    </dgm:pt>
    <dgm:pt modelId="{F5553E30-B01B-48A6-AF1C-1124D0341491}" type="sibTrans" cxnId="{47A46682-E821-40A6-85BD-87EC2057EF82}">
      <dgm:prSet/>
      <dgm:spPr/>
      <dgm:t>
        <a:bodyPr/>
        <a:lstStyle/>
        <a:p>
          <a:endParaRPr lang="en-US"/>
        </a:p>
      </dgm:t>
    </dgm:pt>
    <dgm:pt modelId="{EAA36CB0-8E5E-4C04-B665-9B0DA7C4E893}">
      <dgm:prSet phldrT="[Text]"/>
      <dgm:spPr>
        <a:xfrm rot="5400000">
          <a:off x="3382470" y="568582"/>
          <a:ext cx="771423" cy="5874836"/>
        </a:xfrm>
        <a:prstGeom prst="round2SameRect">
          <a:avLst/>
        </a:prstGeom>
        <a:solidFill>
          <a:sysClr val="window" lastClr="FFFFFF">
            <a:alpha val="90000"/>
            <a:hueOff val="0"/>
            <a:satOff val="0"/>
            <a:lumOff val="0"/>
            <a:alphaOff val="0"/>
          </a:sysClr>
        </a:solidFill>
        <a:ln w="25400" cap="flat" cmpd="sng" algn="ctr">
          <a:solidFill>
            <a:srgbClr val="0C6126">
              <a:hueOff val="0"/>
              <a:satOff val="0"/>
              <a:lumOff val="0"/>
              <a:alphaOff val="0"/>
            </a:srgbClr>
          </a:solidFill>
          <a:prstDash val="solid"/>
        </a:ln>
        <a:effectLst/>
      </dgm:spPr>
      <dgm:t>
        <a:bodyPr/>
        <a:lstStyle/>
        <a:p>
          <a:r>
            <a:rPr lang="en-US" dirty="0">
              <a:solidFill>
                <a:srgbClr val="000000">
                  <a:hueOff val="0"/>
                  <a:satOff val="0"/>
                  <a:lumOff val="0"/>
                  <a:alphaOff val="0"/>
                </a:srgbClr>
              </a:solidFill>
              <a:latin typeface="Segoe UI"/>
              <a:ea typeface="+mn-ea"/>
              <a:cs typeface="+mn-cs"/>
            </a:rPr>
            <a:t>If IsHandled is set to </a:t>
          </a:r>
          <a:r>
            <a:rPr lang="en-US" b="1" dirty="0">
              <a:solidFill>
                <a:srgbClr val="000000">
                  <a:hueOff val="0"/>
                  <a:satOff val="0"/>
                  <a:lumOff val="0"/>
                  <a:alphaOff val="0"/>
                </a:srgbClr>
              </a:solidFill>
              <a:latin typeface="Segoe UI"/>
              <a:ea typeface="+mn-ea"/>
              <a:cs typeface="+mn-cs"/>
            </a:rPr>
            <a:t>false</a:t>
          </a:r>
          <a:r>
            <a:rPr lang="en-US" dirty="0">
              <a:solidFill>
                <a:srgbClr val="000000">
                  <a:hueOff val="0"/>
                  <a:satOff val="0"/>
                  <a:lumOff val="0"/>
                  <a:alphaOff val="0"/>
                </a:srgbClr>
              </a:solidFill>
              <a:latin typeface="Segoe UI"/>
              <a:ea typeface="+mn-ea"/>
              <a:cs typeface="+mn-cs"/>
            </a:rPr>
            <a:t>, it means the route was not able to handle the request, and that the next route should be tried. </a:t>
          </a:r>
        </a:p>
      </dgm:t>
    </dgm:pt>
    <dgm:pt modelId="{9078438B-F70E-4C54-A575-DFA48685813C}" type="parTrans" cxnId="{BB89AD60-E732-4454-AFAC-D5F66B9C84A2}">
      <dgm:prSet/>
      <dgm:spPr/>
      <dgm:t>
        <a:bodyPr/>
        <a:lstStyle/>
        <a:p>
          <a:endParaRPr lang="en-US"/>
        </a:p>
      </dgm:t>
    </dgm:pt>
    <dgm:pt modelId="{D40CE635-A3D9-4F87-9164-3684354592E7}" type="sibTrans" cxnId="{BB89AD60-E732-4454-AFAC-D5F66B9C84A2}">
      <dgm:prSet/>
      <dgm:spPr/>
      <dgm:t>
        <a:bodyPr/>
        <a:lstStyle/>
        <a:p>
          <a:endParaRPr lang="en-US"/>
        </a:p>
      </dgm:t>
    </dgm:pt>
    <dgm:pt modelId="{E07CF7ED-EB96-40C9-B922-F63802DFC4FE}" type="pres">
      <dgm:prSet presAssocID="{E6329286-BE9D-451A-95E8-D4AE7EEB2B60}" presName="linearFlow" presStyleCnt="0">
        <dgm:presLayoutVars>
          <dgm:dir/>
          <dgm:animLvl val="lvl"/>
          <dgm:resizeHandles val="exact"/>
        </dgm:presLayoutVars>
      </dgm:prSet>
      <dgm:spPr/>
    </dgm:pt>
    <dgm:pt modelId="{0F3A78D0-AEB8-49DE-84E1-D96489052F8C}" type="pres">
      <dgm:prSet presAssocID="{C62A71F4-7F4D-4301-8552-E71605960839}" presName="composite" presStyleCnt="0"/>
      <dgm:spPr/>
    </dgm:pt>
    <dgm:pt modelId="{34A88AA8-D9CE-4D96-90D8-AA6625EAD72A}" type="pres">
      <dgm:prSet presAssocID="{C62A71F4-7F4D-4301-8552-E71605960839}" presName="parentText" presStyleLbl="alignNode1" presStyleIdx="0" presStyleCnt="4">
        <dgm:presLayoutVars>
          <dgm:chMax val="1"/>
          <dgm:bulletEnabled val="1"/>
        </dgm:presLayoutVars>
      </dgm:prSet>
      <dgm:spPr/>
    </dgm:pt>
    <dgm:pt modelId="{AD34D24C-A9E8-47DE-8169-8021EB42CDDC}" type="pres">
      <dgm:prSet presAssocID="{C62A71F4-7F4D-4301-8552-E71605960839}" presName="descendantText" presStyleLbl="alignAcc1" presStyleIdx="0" presStyleCnt="4">
        <dgm:presLayoutVars>
          <dgm:bulletEnabled val="1"/>
        </dgm:presLayoutVars>
      </dgm:prSet>
      <dgm:spPr/>
    </dgm:pt>
    <dgm:pt modelId="{00BE7C11-C472-4A8D-8BC2-6DE156634A38}" type="pres">
      <dgm:prSet presAssocID="{BE83B694-1053-4924-AAB3-433D03BC4D60}" presName="sp" presStyleCnt="0"/>
      <dgm:spPr/>
    </dgm:pt>
    <dgm:pt modelId="{19EDE498-4959-409C-907C-3F75D7668503}" type="pres">
      <dgm:prSet presAssocID="{2C659B8B-491C-41FB-A3C4-FCAD0D4BD767}" presName="composite" presStyleCnt="0"/>
      <dgm:spPr/>
    </dgm:pt>
    <dgm:pt modelId="{3B88C223-ED25-4A93-A0EA-9329D558ED3C}" type="pres">
      <dgm:prSet presAssocID="{2C659B8B-491C-41FB-A3C4-FCAD0D4BD767}" presName="parentText" presStyleLbl="alignNode1" presStyleIdx="1" presStyleCnt="4">
        <dgm:presLayoutVars>
          <dgm:chMax val="1"/>
          <dgm:bulletEnabled val="1"/>
        </dgm:presLayoutVars>
      </dgm:prSet>
      <dgm:spPr/>
    </dgm:pt>
    <dgm:pt modelId="{F2F2088C-B589-415C-927F-69FB48319713}" type="pres">
      <dgm:prSet presAssocID="{2C659B8B-491C-41FB-A3C4-FCAD0D4BD767}" presName="descendantText" presStyleLbl="alignAcc1" presStyleIdx="1" presStyleCnt="4">
        <dgm:presLayoutVars>
          <dgm:bulletEnabled val="1"/>
        </dgm:presLayoutVars>
      </dgm:prSet>
      <dgm:spPr/>
    </dgm:pt>
    <dgm:pt modelId="{8EF48A60-7F22-4CEF-8EF9-EDBEE3874D0E}" type="pres">
      <dgm:prSet presAssocID="{B4B94759-3DCF-43AA-8287-BE83CC1FA00F}" presName="sp" presStyleCnt="0"/>
      <dgm:spPr/>
    </dgm:pt>
    <dgm:pt modelId="{E4381713-BE8F-4865-86C4-31A86837872A}" type="pres">
      <dgm:prSet presAssocID="{FDF311E4-036A-43F9-AE04-13AAAF6A393E}" presName="composite" presStyleCnt="0"/>
      <dgm:spPr/>
    </dgm:pt>
    <dgm:pt modelId="{6ECCCB37-2A13-4EC7-AF51-4FF80976C9D4}" type="pres">
      <dgm:prSet presAssocID="{FDF311E4-036A-43F9-AE04-13AAAF6A393E}" presName="parentText" presStyleLbl="alignNode1" presStyleIdx="2" presStyleCnt="4">
        <dgm:presLayoutVars>
          <dgm:chMax val="1"/>
          <dgm:bulletEnabled val="1"/>
        </dgm:presLayoutVars>
      </dgm:prSet>
      <dgm:spPr/>
    </dgm:pt>
    <dgm:pt modelId="{8669F5A9-E102-44EA-A48C-2D5F5FCDFD9E}" type="pres">
      <dgm:prSet presAssocID="{FDF311E4-036A-43F9-AE04-13AAAF6A393E}" presName="descendantText" presStyleLbl="alignAcc1" presStyleIdx="2" presStyleCnt="4">
        <dgm:presLayoutVars>
          <dgm:bulletEnabled val="1"/>
        </dgm:presLayoutVars>
      </dgm:prSet>
      <dgm:spPr/>
    </dgm:pt>
    <dgm:pt modelId="{F2803045-41A2-4C6B-A373-940329577FE5}" type="pres">
      <dgm:prSet presAssocID="{32A10EE8-386F-4E03-A54E-A52EBDB07663}" presName="sp" presStyleCnt="0"/>
      <dgm:spPr/>
    </dgm:pt>
    <dgm:pt modelId="{C02A87AE-6282-4AB8-A81F-A591608D90E7}" type="pres">
      <dgm:prSet presAssocID="{F00D74A0-BBD8-423A-9BB6-30F704F0D667}" presName="composite" presStyleCnt="0"/>
      <dgm:spPr/>
    </dgm:pt>
    <dgm:pt modelId="{9CE66AC8-002E-4A9F-842D-8D933204E282}" type="pres">
      <dgm:prSet presAssocID="{F00D74A0-BBD8-423A-9BB6-30F704F0D667}" presName="parentText" presStyleLbl="alignNode1" presStyleIdx="3" presStyleCnt="4">
        <dgm:presLayoutVars>
          <dgm:chMax val="1"/>
          <dgm:bulletEnabled val="1"/>
        </dgm:presLayoutVars>
      </dgm:prSet>
      <dgm:spPr/>
    </dgm:pt>
    <dgm:pt modelId="{5F876995-6B91-4156-A479-AEE5868BF2C3}" type="pres">
      <dgm:prSet presAssocID="{F00D74A0-BBD8-423A-9BB6-30F704F0D667}" presName="descendantText" presStyleLbl="alignAcc1" presStyleIdx="3" presStyleCnt="4">
        <dgm:presLayoutVars>
          <dgm:bulletEnabled val="1"/>
        </dgm:presLayoutVars>
      </dgm:prSet>
      <dgm:spPr/>
    </dgm:pt>
  </dgm:ptLst>
  <dgm:cxnLst>
    <dgm:cxn modelId="{B6B90019-71BF-495B-A7C2-9006F6F8C682}" srcId="{E6329286-BE9D-451A-95E8-D4AE7EEB2B60}" destId="{C62A71F4-7F4D-4301-8552-E71605960839}" srcOrd="0" destOrd="0" parTransId="{0DE1702D-3727-419E-9D95-B1948C670A82}" sibTransId="{BE83B694-1053-4924-AAB3-433D03BC4D60}"/>
    <dgm:cxn modelId="{EA64592A-E904-4918-A430-D285401F0887}" type="presOf" srcId="{39EF799A-B358-4464-885F-C5ED9C5F61AC}" destId="{F2F2088C-B589-415C-927F-69FB48319713}" srcOrd="0" destOrd="0" presId="urn:microsoft.com/office/officeart/2005/8/layout/chevron2"/>
    <dgm:cxn modelId="{85ECBD2E-C271-43D9-BDA7-7DAF8AD18AE9}" srcId="{E6329286-BE9D-451A-95E8-D4AE7EEB2B60}" destId="{2C659B8B-491C-41FB-A3C4-FCAD0D4BD767}" srcOrd="1" destOrd="0" parTransId="{3CDAEEBC-287B-422A-A1E7-497B15DFE7EE}" sibTransId="{B4B94759-3DCF-43AA-8287-BE83CC1FA00F}"/>
    <dgm:cxn modelId="{32E70530-02CB-42E8-8771-D613D6CBEE01}" type="presOf" srcId="{FCA698A3-3005-4EE4-8CE1-2C6AA0B16507}" destId="{AD34D24C-A9E8-47DE-8169-8021EB42CDDC}" srcOrd="0" destOrd="0" presId="urn:microsoft.com/office/officeart/2005/8/layout/chevron2"/>
    <dgm:cxn modelId="{6BE03336-100A-424D-B106-0F8D3F9D0534}" type="presOf" srcId="{F00D74A0-BBD8-423A-9BB6-30F704F0D667}" destId="{9CE66AC8-002E-4A9F-842D-8D933204E282}" srcOrd="0" destOrd="0" presId="urn:microsoft.com/office/officeart/2005/8/layout/chevron2"/>
    <dgm:cxn modelId="{EF80B15B-3053-4C30-A6A5-4AFE65B5B9C4}" srcId="{E6329286-BE9D-451A-95E8-D4AE7EEB2B60}" destId="{FDF311E4-036A-43F9-AE04-13AAAF6A393E}" srcOrd="2" destOrd="0" parTransId="{4840937C-78F1-47D3-BF90-B13DFB1C8C64}" sibTransId="{32A10EE8-386F-4E03-A54E-A52EBDB07663}"/>
    <dgm:cxn modelId="{BB89AD60-E732-4454-AFAC-D5F66B9C84A2}" srcId="{F00D74A0-BBD8-423A-9BB6-30F704F0D667}" destId="{EAA36CB0-8E5E-4C04-B665-9B0DA7C4E893}" srcOrd="0" destOrd="0" parTransId="{9078438B-F70E-4C54-A575-DFA48685813C}" sibTransId="{D40CE635-A3D9-4F87-9164-3684354592E7}"/>
    <dgm:cxn modelId="{4B53D360-AAF2-4A62-AA31-312C54480107}" type="presOf" srcId="{EAA36CB0-8E5E-4C04-B665-9B0DA7C4E893}" destId="{5F876995-6B91-4156-A479-AEE5868BF2C3}" srcOrd="0" destOrd="0" presId="urn:microsoft.com/office/officeart/2005/8/layout/chevron2"/>
    <dgm:cxn modelId="{D7EB8048-25F2-4889-8007-BB3F4537C32A}" type="presOf" srcId="{2C659B8B-491C-41FB-A3C4-FCAD0D4BD767}" destId="{3B88C223-ED25-4A93-A0EA-9329D558ED3C}" srcOrd="0" destOrd="0" presId="urn:microsoft.com/office/officeart/2005/8/layout/chevron2"/>
    <dgm:cxn modelId="{73B5FD48-17C9-43C4-9133-992AC8CC137C}" srcId="{2C659B8B-491C-41FB-A3C4-FCAD0D4BD767}" destId="{39EF799A-B358-4464-885F-C5ED9C5F61AC}" srcOrd="0" destOrd="0" parTransId="{714EC3D0-044B-4437-ADDA-F51F1BF87949}" sibTransId="{B923BF79-5997-49C7-B36E-4A9660ECC5BC}"/>
    <dgm:cxn modelId="{78B1BE6F-F9F0-470B-B75B-FCA582B542E2}" srcId="{FDF311E4-036A-43F9-AE04-13AAAF6A393E}" destId="{18EE4340-4F27-45FF-B482-639FABF7CD9F}" srcOrd="0" destOrd="0" parTransId="{B266187D-1666-48A4-9CC7-20F70C7C3000}" sibTransId="{89670CEC-8F01-4E43-BFC3-7E84EBCD36D8}"/>
    <dgm:cxn modelId="{47A46682-E821-40A6-85BD-87EC2057EF82}" srcId="{E6329286-BE9D-451A-95E8-D4AE7EEB2B60}" destId="{F00D74A0-BBD8-423A-9BB6-30F704F0D667}" srcOrd="3" destOrd="0" parTransId="{C46C3AA2-36CA-49B2-A9F2-34B3FFE8B900}" sibTransId="{F5553E30-B01B-48A6-AF1C-1124D0341491}"/>
    <dgm:cxn modelId="{E1CF7193-B4AB-4CAF-98F3-519775316425}" srcId="{C62A71F4-7F4D-4301-8552-E71605960839}" destId="{FCA698A3-3005-4EE4-8CE1-2C6AA0B16507}" srcOrd="0" destOrd="0" parTransId="{39549707-021F-40B0-8D3C-E1F8D6A4AEA2}" sibTransId="{E8693471-5F27-4BB5-9D18-BBA88CE2A315}"/>
    <dgm:cxn modelId="{9B6D8BB5-3411-4D19-A846-38DE86FAD154}" type="presOf" srcId="{E6329286-BE9D-451A-95E8-D4AE7EEB2B60}" destId="{E07CF7ED-EB96-40C9-B922-F63802DFC4FE}" srcOrd="0" destOrd="0" presId="urn:microsoft.com/office/officeart/2005/8/layout/chevron2"/>
    <dgm:cxn modelId="{BB01A6EB-CB20-47EE-9CA0-30B187907BA7}" type="presOf" srcId="{18EE4340-4F27-45FF-B482-639FABF7CD9F}" destId="{8669F5A9-E102-44EA-A48C-2D5F5FCDFD9E}" srcOrd="0" destOrd="0" presId="urn:microsoft.com/office/officeart/2005/8/layout/chevron2"/>
    <dgm:cxn modelId="{8F4221F3-23F5-40A5-95B2-4928BE0C0A68}" type="presOf" srcId="{FDF311E4-036A-43F9-AE04-13AAAF6A393E}" destId="{6ECCCB37-2A13-4EC7-AF51-4FF80976C9D4}" srcOrd="0" destOrd="0" presId="urn:microsoft.com/office/officeart/2005/8/layout/chevron2"/>
    <dgm:cxn modelId="{B2FFF2FE-43C3-4DB1-9A0B-8EC1C1EB7123}" type="presOf" srcId="{C62A71F4-7F4D-4301-8552-E71605960839}" destId="{34A88AA8-D9CE-4D96-90D8-AA6625EAD72A}" srcOrd="0" destOrd="0" presId="urn:microsoft.com/office/officeart/2005/8/layout/chevron2"/>
    <dgm:cxn modelId="{5D533C1D-8E0E-4FED-B79D-81D0D743FBFF}" type="presParOf" srcId="{E07CF7ED-EB96-40C9-B922-F63802DFC4FE}" destId="{0F3A78D0-AEB8-49DE-84E1-D96489052F8C}" srcOrd="0" destOrd="0" presId="urn:microsoft.com/office/officeart/2005/8/layout/chevron2"/>
    <dgm:cxn modelId="{63DCD81C-9D26-4093-AF05-263C5D5B0D80}" type="presParOf" srcId="{0F3A78D0-AEB8-49DE-84E1-D96489052F8C}" destId="{34A88AA8-D9CE-4D96-90D8-AA6625EAD72A}" srcOrd="0" destOrd="0" presId="urn:microsoft.com/office/officeart/2005/8/layout/chevron2"/>
    <dgm:cxn modelId="{6D7524F4-8262-40A4-AA5E-D1132B68D06B}" type="presParOf" srcId="{0F3A78D0-AEB8-49DE-84E1-D96489052F8C}" destId="{AD34D24C-A9E8-47DE-8169-8021EB42CDDC}" srcOrd="1" destOrd="0" presId="urn:microsoft.com/office/officeart/2005/8/layout/chevron2"/>
    <dgm:cxn modelId="{21AD4508-4C02-4AF3-BD27-E51896806A97}" type="presParOf" srcId="{E07CF7ED-EB96-40C9-B922-F63802DFC4FE}" destId="{00BE7C11-C472-4A8D-8BC2-6DE156634A38}" srcOrd="1" destOrd="0" presId="urn:microsoft.com/office/officeart/2005/8/layout/chevron2"/>
    <dgm:cxn modelId="{EA80EA3D-C72E-4366-8986-451F130DA9A4}" type="presParOf" srcId="{E07CF7ED-EB96-40C9-B922-F63802DFC4FE}" destId="{19EDE498-4959-409C-907C-3F75D7668503}" srcOrd="2" destOrd="0" presId="urn:microsoft.com/office/officeart/2005/8/layout/chevron2"/>
    <dgm:cxn modelId="{378A18B9-1D14-4627-983B-4A2CE352A0E5}" type="presParOf" srcId="{19EDE498-4959-409C-907C-3F75D7668503}" destId="{3B88C223-ED25-4A93-A0EA-9329D558ED3C}" srcOrd="0" destOrd="0" presId="urn:microsoft.com/office/officeart/2005/8/layout/chevron2"/>
    <dgm:cxn modelId="{F9337F51-8C37-4364-BB07-90D978B6F580}" type="presParOf" srcId="{19EDE498-4959-409C-907C-3F75D7668503}" destId="{F2F2088C-B589-415C-927F-69FB48319713}" srcOrd="1" destOrd="0" presId="urn:microsoft.com/office/officeart/2005/8/layout/chevron2"/>
    <dgm:cxn modelId="{CA67C1FF-DA09-43CA-8E48-B8838913243F}" type="presParOf" srcId="{E07CF7ED-EB96-40C9-B922-F63802DFC4FE}" destId="{8EF48A60-7F22-4CEF-8EF9-EDBEE3874D0E}" srcOrd="3" destOrd="0" presId="urn:microsoft.com/office/officeart/2005/8/layout/chevron2"/>
    <dgm:cxn modelId="{B2AC4A5C-A8AB-4112-BD8A-B34F040E0DAC}" type="presParOf" srcId="{E07CF7ED-EB96-40C9-B922-F63802DFC4FE}" destId="{E4381713-BE8F-4865-86C4-31A86837872A}" srcOrd="4" destOrd="0" presId="urn:microsoft.com/office/officeart/2005/8/layout/chevron2"/>
    <dgm:cxn modelId="{5617D9A2-5795-4BD0-A4A5-96F721AD227E}" type="presParOf" srcId="{E4381713-BE8F-4865-86C4-31A86837872A}" destId="{6ECCCB37-2A13-4EC7-AF51-4FF80976C9D4}" srcOrd="0" destOrd="0" presId="urn:microsoft.com/office/officeart/2005/8/layout/chevron2"/>
    <dgm:cxn modelId="{F2019BDB-E506-4205-9778-ACD11B194048}" type="presParOf" srcId="{E4381713-BE8F-4865-86C4-31A86837872A}" destId="{8669F5A9-E102-44EA-A48C-2D5F5FCDFD9E}" srcOrd="1" destOrd="0" presId="urn:microsoft.com/office/officeart/2005/8/layout/chevron2"/>
    <dgm:cxn modelId="{4F5810AE-4B23-457A-9C90-9223F57D6B3D}" type="presParOf" srcId="{E07CF7ED-EB96-40C9-B922-F63802DFC4FE}" destId="{F2803045-41A2-4C6B-A373-940329577FE5}" srcOrd="5" destOrd="0" presId="urn:microsoft.com/office/officeart/2005/8/layout/chevron2"/>
    <dgm:cxn modelId="{3BCAF403-2E16-4373-98D6-318FAD2A4FDF}" type="presParOf" srcId="{E07CF7ED-EB96-40C9-B922-F63802DFC4FE}" destId="{C02A87AE-6282-4AB8-A81F-A591608D90E7}" srcOrd="6" destOrd="0" presId="urn:microsoft.com/office/officeart/2005/8/layout/chevron2"/>
    <dgm:cxn modelId="{D84FCE6A-F6C6-4AAC-8AAA-938B2CA9A9D3}" type="presParOf" srcId="{C02A87AE-6282-4AB8-A81F-A591608D90E7}" destId="{9CE66AC8-002E-4A9F-842D-8D933204E282}" srcOrd="0" destOrd="0" presId="urn:microsoft.com/office/officeart/2005/8/layout/chevron2"/>
    <dgm:cxn modelId="{B6E8BC43-2B8F-46ED-B94C-B2F69AC7D163}" type="presParOf" srcId="{C02A87AE-6282-4AB8-A81F-A591608D90E7}" destId="{5F876995-6B91-4156-A479-AEE5868BF2C3}"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88AA8-D9CE-4D96-90D8-AA6625EAD72A}">
      <dsp:nvSpPr>
        <dsp:cNvPr id="0" name=""/>
        <dsp:cNvSpPr/>
      </dsp:nvSpPr>
      <dsp:spPr>
        <a:xfrm rot="5400000">
          <a:off x="-178020" y="180459"/>
          <a:ext cx="1186804" cy="830763"/>
        </a:xfrm>
        <a:prstGeom prst="chevron">
          <a:avLst/>
        </a:prstGeom>
        <a:solidFill>
          <a:srgbClr val="15AEEF">
            <a:hueOff val="0"/>
            <a:satOff val="0"/>
            <a:lumOff val="0"/>
            <a:alphaOff val="0"/>
          </a:srgbClr>
        </a:solidFill>
        <a:ln w="25400" cap="flat" cmpd="sng" algn="ctr">
          <a:solidFill>
            <a:srgbClr val="15AEE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Segoe UI"/>
              <a:ea typeface="+mn-ea"/>
              <a:cs typeface="+mn-cs"/>
            </a:rPr>
            <a:t> </a:t>
          </a:r>
        </a:p>
      </dsp:txBody>
      <dsp:txXfrm rot="-5400000">
        <a:off x="1" y="417821"/>
        <a:ext cx="830763" cy="356041"/>
      </dsp:txXfrm>
    </dsp:sp>
    <dsp:sp modelId="{AD34D24C-A9E8-47DE-8169-8021EB42CDDC}">
      <dsp:nvSpPr>
        <dsp:cNvPr id="0" name=""/>
        <dsp:cNvSpPr/>
      </dsp:nvSpPr>
      <dsp:spPr>
        <a:xfrm rot="5400000">
          <a:off x="3382470" y="-2549268"/>
          <a:ext cx="771423" cy="5874836"/>
        </a:xfrm>
        <a:prstGeom prst="round2SameRect">
          <a:avLst/>
        </a:prstGeom>
        <a:solidFill>
          <a:sysClr val="window" lastClr="FFFFFF">
            <a:alpha val="90000"/>
            <a:hueOff val="0"/>
            <a:satOff val="0"/>
            <a:lumOff val="0"/>
            <a:alphaOff val="0"/>
          </a:sysClr>
        </a:solidFill>
        <a:ln w="25400" cap="flat" cmpd="sng" algn="ctr">
          <a:solidFill>
            <a:srgbClr val="15AEE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solidFill>
                <a:srgbClr val="000000">
                  <a:hueOff val="0"/>
                  <a:satOff val="0"/>
                  <a:lumOff val="0"/>
                  <a:alphaOff val="0"/>
                </a:srgbClr>
              </a:solidFill>
              <a:latin typeface="Segoe UI"/>
              <a:ea typeface="+mn-ea"/>
              <a:cs typeface="+mn-cs"/>
            </a:rPr>
            <a:t>Routing middleware tries to match the request with routes in route collection.</a:t>
          </a:r>
        </a:p>
      </dsp:txBody>
      <dsp:txXfrm rot="-5400000">
        <a:off x="830764" y="40096"/>
        <a:ext cx="5837178" cy="696107"/>
      </dsp:txXfrm>
    </dsp:sp>
    <dsp:sp modelId="{3B88C223-ED25-4A93-A0EA-9329D558ED3C}">
      <dsp:nvSpPr>
        <dsp:cNvPr id="0" name=""/>
        <dsp:cNvSpPr/>
      </dsp:nvSpPr>
      <dsp:spPr>
        <a:xfrm rot="5400000">
          <a:off x="-178020" y="1219742"/>
          <a:ext cx="1186804" cy="830763"/>
        </a:xfrm>
        <a:prstGeom prst="chevron">
          <a:avLst/>
        </a:prstGeom>
        <a:solidFill>
          <a:srgbClr val="0E715F">
            <a:hueOff val="0"/>
            <a:satOff val="0"/>
            <a:lumOff val="0"/>
            <a:alphaOff val="0"/>
          </a:srgbClr>
        </a:solidFill>
        <a:ln w="25400" cap="flat" cmpd="sng" algn="ctr">
          <a:solidFill>
            <a:srgbClr val="0E715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Segoe UI"/>
              <a:ea typeface="+mn-ea"/>
              <a:cs typeface="+mn-cs"/>
            </a:rPr>
            <a:t> </a:t>
          </a:r>
        </a:p>
      </dsp:txBody>
      <dsp:txXfrm rot="-5400000">
        <a:off x="1" y="1457104"/>
        <a:ext cx="830763" cy="356041"/>
      </dsp:txXfrm>
    </dsp:sp>
    <dsp:sp modelId="{F2F2088C-B589-415C-927F-69FB48319713}">
      <dsp:nvSpPr>
        <dsp:cNvPr id="0" name=""/>
        <dsp:cNvSpPr/>
      </dsp:nvSpPr>
      <dsp:spPr>
        <a:xfrm rot="5400000">
          <a:off x="3382470" y="-1509984"/>
          <a:ext cx="771423" cy="5874836"/>
        </a:xfrm>
        <a:prstGeom prst="round2SameRect">
          <a:avLst/>
        </a:prstGeom>
        <a:solidFill>
          <a:sysClr val="window" lastClr="FFFFFF">
            <a:alpha val="90000"/>
            <a:hueOff val="0"/>
            <a:satOff val="0"/>
            <a:lumOff val="0"/>
            <a:alphaOff val="0"/>
          </a:sysClr>
        </a:solidFill>
        <a:ln w="25400" cap="flat" cmpd="sng" algn="ctr">
          <a:solidFill>
            <a:srgbClr val="0E715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solidFill>
                <a:srgbClr val="000000">
                  <a:hueOff val="0"/>
                  <a:satOff val="0"/>
                  <a:lumOff val="0"/>
                  <a:alphaOff val="0"/>
                </a:srgbClr>
              </a:solidFill>
              <a:latin typeface="Segoe UI"/>
              <a:ea typeface="+mn-ea"/>
              <a:cs typeface="+mn-cs"/>
            </a:rPr>
            <a:t>If one of the routes matches the request, it looks for the handler for the route. </a:t>
          </a:r>
        </a:p>
      </dsp:txBody>
      <dsp:txXfrm rot="-5400000">
        <a:off x="830764" y="1079380"/>
        <a:ext cx="5837178" cy="696107"/>
      </dsp:txXfrm>
    </dsp:sp>
    <dsp:sp modelId="{6ECCCB37-2A13-4EC7-AF51-4FF80976C9D4}">
      <dsp:nvSpPr>
        <dsp:cNvPr id="0" name=""/>
        <dsp:cNvSpPr/>
      </dsp:nvSpPr>
      <dsp:spPr>
        <a:xfrm rot="5400000">
          <a:off x="-178020" y="2259026"/>
          <a:ext cx="1186804" cy="830763"/>
        </a:xfrm>
        <a:prstGeom prst="chevron">
          <a:avLst/>
        </a:prstGeom>
        <a:solidFill>
          <a:srgbClr val="129038">
            <a:hueOff val="0"/>
            <a:satOff val="0"/>
            <a:lumOff val="0"/>
            <a:alphaOff val="0"/>
          </a:srgbClr>
        </a:solidFill>
        <a:ln w="25400" cap="flat" cmpd="sng" algn="ctr">
          <a:solidFill>
            <a:srgbClr val="129038">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Segoe UI"/>
              <a:ea typeface="+mn-ea"/>
              <a:cs typeface="+mn-cs"/>
            </a:rPr>
            <a:t> </a:t>
          </a:r>
        </a:p>
      </dsp:txBody>
      <dsp:txXfrm rot="-5400000">
        <a:off x="1" y="2496388"/>
        <a:ext cx="830763" cy="356041"/>
      </dsp:txXfrm>
    </dsp:sp>
    <dsp:sp modelId="{8669F5A9-E102-44EA-A48C-2D5F5FCDFD9E}">
      <dsp:nvSpPr>
        <dsp:cNvPr id="0" name=""/>
        <dsp:cNvSpPr/>
      </dsp:nvSpPr>
      <dsp:spPr>
        <a:xfrm rot="5400000">
          <a:off x="3382470" y="-470700"/>
          <a:ext cx="771423" cy="5874836"/>
        </a:xfrm>
        <a:prstGeom prst="round2SameRect">
          <a:avLst/>
        </a:prstGeom>
        <a:solidFill>
          <a:sysClr val="window" lastClr="FFFFFF">
            <a:alpha val="90000"/>
            <a:hueOff val="0"/>
            <a:satOff val="0"/>
            <a:lumOff val="0"/>
            <a:alphaOff val="0"/>
          </a:sysClr>
        </a:solidFill>
        <a:ln w="25400" cap="flat" cmpd="sng" algn="ctr">
          <a:solidFill>
            <a:srgbClr val="129038">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solidFill>
                <a:srgbClr val="000000">
                  <a:hueOff val="0"/>
                  <a:satOff val="0"/>
                  <a:lumOff val="0"/>
                  <a:alphaOff val="0"/>
                </a:srgbClr>
              </a:solidFill>
              <a:latin typeface="Segoe UI"/>
              <a:ea typeface="+mn-ea"/>
              <a:cs typeface="+mn-cs"/>
            </a:rPr>
            <a:t>The RouteAsync method of the handler is called. A flag called </a:t>
          </a:r>
          <a:r>
            <a:rPr lang="en-US" sz="1500" b="1" kern="1200" dirty="0">
              <a:solidFill>
                <a:srgbClr val="000000">
                  <a:hueOff val="0"/>
                  <a:satOff val="0"/>
                  <a:lumOff val="0"/>
                  <a:alphaOff val="0"/>
                </a:srgbClr>
              </a:solidFill>
              <a:latin typeface="Segoe UI"/>
              <a:ea typeface="+mn-ea"/>
              <a:cs typeface="+mn-cs"/>
            </a:rPr>
            <a:t>IsHandled</a:t>
          </a:r>
          <a:r>
            <a:rPr lang="en-US" sz="1500" kern="1200" dirty="0">
              <a:solidFill>
                <a:srgbClr val="000000">
                  <a:hueOff val="0"/>
                  <a:satOff val="0"/>
                  <a:lumOff val="0"/>
                  <a:alphaOff val="0"/>
                </a:srgbClr>
              </a:solidFill>
              <a:latin typeface="Segoe UI"/>
              <a:ea typeface="+mn-ea"/>
              <a:cs typeface="+mn-cs"/>
            </a:rPr>
            <a:t> is set to </a:t>
          </a:r>
          <a:r>
            <a:rPr lang="en-US" sz="1500" b="1" kern="1200" dirty="0">
              <a:solidFill>
                <a:srgbClr val="000000">
                  <a:hueOff val="0"/>
                  <a:satOff val="0"/>
                  <a:lumOff val="0"/>
                  <a:alphaOff val="0"/>
                </a:srgbClr>
              </a:solidFill>
              <a:latin typeface="Segoe UI"/>
              <a:ea typeface="+mn-ea"/>
              <a:cs typeface="+mn-cs"/>
            </a:rPr>
            <a:t>true</a:t>
          </a:r>
          <a:r>
            <a:rPr lang="en-US" sz="1500" kern="1200" dirty="0">
              <a:solidFill>
                <a:srgbClr val="000000">
                  <a:hueOff val="0"/>
                  <a:satOff val="0"/>
                  <a:lumOff val="0"/>
                  <a:alphaOff val="0"/>
                </a:srgbClr>
              </a:solidFill>
              <a:latin typeface="Segoe UI"/>
              <a:ea typeface="+mn-ea"/>
              <a:cs typeface="+mn-cs"/>
            </a:rPr>
            <a:t> to mark successful handling of request.</a:t>
          </a:r>
        </a:p>
      </dsp:txBody>
      <dsp:txXfrm rot="-5400000">
        <a:off x="830764" y="2118664"/>
        <a:ext cx="5837178" cy="696107"/>
      </dsp:txXfrm>
    </dsp:sp>
    <dsp:sp modelId="{9CE66AC8-002E-4A9F-842D-8D933204E282}">
      <dsp:nvSpPr>
        <dsp:cNvPr id="0" name=""/>
        <dsp:cNvSpPr/>
      </dsp:nvSpPr>
      <dsp:spPr>
        <a:xfrm rot="5400000">
          <a:off x="-178020" y="3298310"/>
          <a:ext cx="1186804" cy="830763"/>
        </a:xfrm>
        <a:prstGeom prst="chevron">
          <a:avLst/>
        </a:prstGeom>
        <a:solidFill>
          <a:srgbClr val="0C6126">
            <a:hueOff val="0"/>
            <a:satOff val="0"/>
            <a:lumOff val="0"/>
            <a:alphaOff val="0"/>
          </a:srgbClr>
        </a:solidFill>
        <a:ln w="25400" cap="flat" cmpd="sng" algn="ctr">
          <a:solidFill>
            <a:srgbClr val="0C612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Segoe UI"/>
              <a:ea typeface="+mn-ea"/>
              <a:cs typeface="+mn-cs"/>
            </a:rPr>
            <a:t> </a:t>
          </a:r>
        </a:p>
      </dsp:txBody>
      <dsp:txXfrm rot="-5400000">
        <a:off x="1" y="3535672"/>
        <a:ext cx="830763" cy="356041"/>
      </dsp:txXfrm>
    </dsp:sp>
    <dsp:sp modelId="{5F876995-6B91-4156-A479-AEE5868BF2C3}">
      <dsp:nvSpPr>
        <dsp:cNvPr id="0" name=""/>
        <dsp:cNvSpPr/>
      </dsp:nvSpPr>
      <dsp:spPr>
        <a:xfrm rot="5400000">
          <a:off x="3382470" y="568582"/>
          <a:ext cx="771423" cy="5874836"/>
        </a:xfrm>
        <a:prstGeom prst="round2SameRect">
          <a:avLst/>
        </a:prstGeom>
        <a:solidFill>
          <a:sysClr val="window" lastClr="FFFFFF">
            <a:alpha val="90000"/>
            <a:hueOff val="0"/>
            <a:satOff val="0"/>
            <a:lumOff val="0"/>
            <a:alphaOff val="0"/>
          </a:sysClr>
        </a:solidFill>
        <a:ln w="25400" cap="flat" cmpd="sng" algn="ctr">
          <a:solidFill>
            <a:srgbClr val="0C612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solidFill>
                <a:srgbClr val="000000">
                  <a:hueOff val="0"/>
                  <a:satOff val="0"/>
                  <a:lumOff val="0"/>
                  <a:alphaOff val="0"/>
                </a:srgbClr>
              </a:solidFill>
              <a:latin typeface="Segoe UI"/>
              <a:ea typeface="+mn-ea"/>
              <a:cs typeface="+mn-cs"/>
            </a:rPr>
            <a:t>If IsHandled is set to </a:t>
          </a:r>
          <a:r>
            <a:rPr lang="en-US" sz="1500" b="1" kern="1200" dirty="0">
              <a:solidFill>
                <a:srgbClr val="000000">
                  <a:hueOff val="0"/>
                  <a:satOff val="0"/>
                  <a:lumOff val="0"/>
                  <a:alphaOff val="0"/>
                </a:srgbClr>
              </a:solidFill>
              <a:latin typeface="Segoe UI"/>
              <a:ea typeface="+mn-ea"/>
              <a:cs typeface="+mn-cs"/>
            </a:rPr>
            <a:t>false</a:t>
          </a:r>
          <a:r>
            <a:rPr lang="en-US" sz="1500" kern="1200" dirty="0">
              <a:solidFill>
                <a:srgbClr val="000000">
                  <a:hueOff val="0"/>
                  <a:satOff val="0"/>
                  <a:lumOff val="0"/>
                  <a:alphaOff val="0"/>
                </a:srgbClr>
              </a:solidFill>
              <a:latin typeface="Segoe UI"/>
              <a:ea typeface="+mn-ea"/>
              <a:cs typeface="+mn-cs"/>
            </a:rPr>
            <a:t>, it means the route was not able to handle the request, and that the next route should be tried. </a:t>
          </a:r>
        </a:p>
      </dsp:txBody>
      <dsp:txXfrm rot="-5400000">
        <a:off x="830764" y="3157946"/>
        <a:ext cx="5837178" cy="6961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67EBB54C-BCCA-4DFA-AF4F-21F8BA472C14}" type="datetimeFigureOut">
              <a:rPr lang="en-US"/>
              <a:pPr>
                <a:defRPr/>
              </a:pPr>
              <a:t>5/1/2020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r>
              <a:rPr lang="en-US" dirty="0"/>
              <a:t>© 2014 Microsoft Corporation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AEEEF8C6-BBC7-4C6F-B7D8-D259C55EAE1E}" type="slidenum">
              <a:rPr lang="en-US"/>
              <a:pPr>
                <a:defRPr/>
              </a:pPr>
              <a:t>‹#›</a:t>
            </a:fld>
            <a:endParaRPr lang="en-US" dirty="0"/>
          </a:p>
        </p:txBody>
      </p:sp>
    </p:spTree>
    <p:extLst>
      <p:ext uri="{BB962C8B-B14F-4D97-AF65-F5344CB8AC3E}">
        <p14:creationId xmlns:p14="http://schemas.microsoft.com/office/powerpoint/2010/main" val="35887304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Image Placeholder 5"/>
          <p:cNvSpPr>
            <a:spLocks noGrp="1" noRot="1" noChangeAspect="1"/>
          </p:cNvSpPr>
          <p:nvPr>
            <p:ph type="sldImg" idx="2"/>
          </p:nvPr>
        </p:nvSpPr>
        <p:spPr>
          <a:xfrm>
            <a:off x="384048" y="484632"/>
            <a:ext cx="6096000" cy="3429000"/>
          </a:xfrm>
          <a:prstGeom prst="rect">
            <a:avLst/>
          </a:prstGeom>
          <a:noFill/>
          <a:ln w="6350">
            <a:solidFill>
              <a:prstClr val="black"/>
            </a:solidFill>
          </a:ln>
        </p:spPr>
        <p:txBody>
          <a:bodyPr vert="horz" lIns="91440" tIns="45720" rIns="91440" bIns="45720" rtlCol="0" anchor="ctr"/>
          <a:lstStyle/>
          <a:p>
            <a:endParaRPr lang="en-US" dirty="0"/>
          </a:p>
        </p:txBody>
      </p:sp>
      <p:sp>
        <p:nvSpPr>
          <p:cNvPr id="7" name="Notes Placeholder 6"/>
          <p:cNvSpPr>
            <a:spLocks noGrp="1"/>
          </p:cNvSpPr>
          <p:nvPr>
            <p:ph type="body" sz="quarter" idx="3"/>
          </p:nvPr>
        </p:nvSpPr>
        <p:spPr>
          <a:xfrm>
            <a:off x="384048" y="3913632"/>
            <a:ext cx="6099048" cy="4773168"/>
          </a:xfrm>
          <a:prstGeom prst="rect">
            <a:avLst/>
          </a:prstGeom>
          <a:ln w="6350">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8" name="Slide Number Placeholder 6"/>
          <p:cNvSpPr txBox="1">
            <a:spLocks/>
          </p:cNvSpPr>
          <p:nvPr/>
        </p:nvSpPr>
        <p:spPr>
          <a:xfrm>
            <a:off x="5429249" y="8685213"/>
            <a:ext cx="1427163" cy="458787"/>
          </a:xfrm>
          <a:prstGeom prst="rect">
            <a:avLst/>
          </a:prstGeom>
        </p:spPr>
        <p:txBody>
          <a:bodyPr vert="horz" lIns="91440" tIns="45720" rIns="91440" bIns="45720" rtlCol="0" anchor="b"/>
          <a:lstStyle>
            <a:defPPr>
              <a:defRPr lang="en-US"/>
            </a:defPPr>
            <a:lvl1pPr algn="r" defTabSz="457200" rtl="0" eaLnBrk="0" fontAlgn="base" hangingPunct="0">
              <a:spcBef>
                <a:spcPct val="0"/>
              </a:spcBef>
              <a:spcAft>
                <a:spcPct val="0"/>
              </a:spcAft>
              <a:defRPr sz="1200"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defTabSz="914400" eaLnBrk="1" fontAlgn="auto" hangingPunct="1">
              <a:spcBef>
                <a:spcPts val="0"/>
              </a:spcBef>
              <a:spcAft>
                <a:spcPts val="0"/>
              </a:spcAft>
            </a:pPr>
            <a:fld id="{1489DB6A-E92B-415B-AFB4-9C72D4A9006D}" type="slidenum">
              <a:rPr lang="en-US" sz="1050" smtClean="0">
                <a:solidFill>
                  <a:prstClr val="black"/>
                </a:solidFill>
                <a:latin typeface="Segoe UI" panose="020B0502040204020203" pitchFamily="34" charset="0"/>
                <a:cs typeface="Segoe UI" panose="020B0502040204020203" pitchFamily="34" charset="0"/>
              </a:rPr>
              <a:pPr defTabSz="914400" eaLnBrk="1" fontAlgn="auto" hangingPunct="1">
                <a:spcBef>
                  <a:spcPts val="0"/>
                </a:spcBef>
                <a:spcAft>
                  <a:spcPts val="0"/>
                </a:spcAft>
              </a:pPr>
              <a:t>‹#›</a:t>
            </a:fld>
            <a:endParaRPr lang="en-US" sz="1050" dirty="0">
              <a:solidFill>
                <a:prstClr val="black"/>
              </a:solidFill>
              <a:latin typeface="Segoe UI" panose="020B0502040204020203" pitchFamily="34" charset="0"/>
              <a:cs typeface="Segoe UI" panose="020B0502040204020203" pitchFamily="34" charset="0"/>
            </a:endParaRPr>
          </a:p>
        </p:txBody>
      </p:sp>
      <p:sp>
        <p:nvSpPr>
          <p:cNvPr id="9" name="TextBox 8"/>
          <p:cNvSpPr txBox="1"/>
          <p:nvPr/>
        </p:nvSpPr>
        <p:spPr>
          <a:xfrm>
            <a:off x="9525" y="8858250"/>
            <a:ext cx="4844956" cy="415498"/>
          </a:xfrm>
          <a:prstGeom prst="rect">
            <a:avLst/>
          </a:prstGeom>
          <a:noFill/>
        </p:spPr>
        <p:txBody>
          <a:bodyPr wrap="square" rtlCol="0">
            <a:spAutoFit/>
          </a:bodyPr>
          <a:lstStyle/>
          <a:p>
            <a:pPr eaLnBrk="1" fontAlgn="auto" hangingPunct="1">
              <a:spcBef>
                <a:spcPts val="0"/>
              </a:spcBef>
              <a:spcAft>
                <a:spcPts val="0"/>
              </a:spcAft>
              <a:defRPr/>
            </a:pPr>
            <a:r>
              <a:rPr lang="en-US" sz="1050" dirty="0">
                <a:solidFill>
                  <a:prstClr val="black"/>
                </a:solidFill>
                <a:cs typeface="Segoe UI" pitchFamily="34" charset="0"/>
              </a:rPr>
              <a:t>© 2016 Microsoft Corporation                                 Microsoft Confidential </a:t>
            </a:r>
          </a:p>
          <a:p>
            <a:pPr defTabSz="914400" eaLnBrk="1" fontAlgn="auto" hangingPunct="1">
              <a:spcBef>
                <a:spcPts val="0"/>
              </a:spcBef>
              <a:spcAft>
                <a:spcPts val="0"/>
              </a:spcAft>
            </a:pPr>
            <a:endParaRPr lang="en-US" sz="1050" dirty="0">
              <a:solidFill>
                <a:prstClr val="black"/>
              </a:solidFill>
              <a:cs typeface="Segoe UI" pitchFamily="34" charset="0"/>
            </a:endParaRPr>
          </a:p>
        </p:txBody>
      </p:sp>
    </p:spTree>
    <p:extLst>
      <p:ext uri="{BB962C8B-B14F-4D97-AF65-F5344CB8AC3E}">
        <p14:creationId xmlns:p14="http://schemas.microsoft.com/office/powerpoint/2010/main" val="2093516017"/>
      </p:ext>
    </p:extLst>
  </p:cSld>
  <p:clrMap bg1="lt1" tx1="dk1" bg2="lt2" tx2="dk2" accent1="accent1" accent2="accent2" accent3="accent3" accent4="accent4" accent5="accent5" accent6="accent6" hlink="hlink" folHlink="folHlink"/>
  <p:hf hd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logs.msdn.com/b/webdev/archive/2014/06/20/asp-net-vnext-routing-overview.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spnet/core/fundamentals/static-files?view=aspnetcore-3.1"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spnet/core/mvc/controllers/routing?view=aspnetcore-3.1"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spnet/core/fundamentals/routing?view=aspnetcore-3.1"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sapirewrite.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port80software.com/products/pagexchang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26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28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91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888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ASP.NET Core MVC uses middleware for adding MVC and routing to application pipeline.</a:t>
            </a:r>
          </a:p>
          <a:p>
            <a:pPr lvl="1"/>
            <a:r>
              <a:rPr lang="en-US" dirty="0"/>
              <a:t>When a request is processed by ASP.NET Core, the routing middleware will try to match the request with routes in the route collection. </a:t>
            </a:r>
          </a:p>
          <a:p>
            <a:pPr lvl="1"/>
            <a:r>
              <a:rPr lang="en-US" dirty="0"/>
              <a:t>If one of the routes matches the request, it looks for the handler for the route. </a:t>
            </a:r>
          </a:p>
          <a:p>
            <a:pPr lvl="1"/>
            <a:r>
              <a:rPr lang="en-US" dirty="0"/>
              <a:t>The RouteAsync method of the handler is called. </a:t>
            </a:r>
          </a:p>
          <a:p>
            <a:pPr lvl="1"/>
            <a:r>
              <a:rPr lang="en-US" dirty="0"/>
              <a:t>The RoutingContext has a flag called IsHandled. If that is set to true, it means the request was successfully handled by the handler. If it is set to false, it means the route was not able to handle the request, and that the next route should be tried. </a:t>
            </a:r>
          </a:p>
        </p:txBody>
      </p:sp>
    </p:spTree>
    <p:extLst>
      <p:ext uri="{BB962C8B-B14F-4D97-AF65-F5344CB8AC3E}">
        <p14:creationId xmlns:p14="http://schemas.microsoft.com/office/powerpoint/2010/main" val="221747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URL consists of several segments. A segment is everything in between slashes but not including the slashes.</a:t>
            </a:r>
          </a:p>
          <a:p>
            <a:r>
              <a:rPr lang="en-US" dirty="0"/>
              <a:t>Each segment either consists of literals or parameters or the combination of the two. Parameters are delimited using curly brackets.</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894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above table shows a list of URL patterns and examples of URLs that match with respective patterns.</a:t>
            </a:r>
          </a:p>
          <a:p>
            <a:r>
              <a:rPr lang="en-US" dirty="0"/>
              <a:t>We cannot have two parameters adjacent to each other without a liberal to separate them in between.</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84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Constraints allow you to apply a regular expression to a URL segment to restrict whether or not the route will match the request. If any of the constraints do not match, the route is not a match for the request, and the routing moves onto the next route.</a:t>
            </a:r>
          </a:p>
          <a:p>
            <a:endParaRPr lang="en-US" dirty="0"/>
          </a:p>
          <a:p>
            <a:r>
              <a:rPr lang="en-US" dirty="0"/>
              <a:t>\d{4} means any string containing four consecutive digits such as, “abcd1235ff”. However, routing automatically wraps the specific constraint expression with ^ and $ characters to ensure that the value exactly matches the expression. Hence, the actual regular expression is </a:t>
            </a:r>
            <a:r>
              <a:rPr lang="en-US" b="1" dirty="0"/>
              <a:t>“^\d{4}$”</a:t>
            </a:r>
            <a:r>
              <a:rPr lang="en-US" dirty="0"/>
              <a:t>. Therefore, only “1235” is a match while “abcd1235ff” is not.</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590998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633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a:t>
            </a:r>
          </a:p>
          <a:p>
            <a:pPr marL="0" indent="0">
              <a:buNone/>
            </a:pPr>
            <a:endParaRPr lang="en-US" b="1" dirty="0"/>
          </a:p>
          <a:p>
            <a:pPr marL="228600" indent="-228600">
              <a:buFont typeface="+mj-lt"/>
              <a:buAutoNum type="arabicPeriod"/>
            </a:pPr>
            <a:r>
              <a:rPr lang="en-US" b="0" dirty="0"/>
              <a:t>Open project Demos\Module 08 - Routing\RoutingSample.Web</a:t>
            </a:r>
          </a:p>
          <a:p>
            <a:pPr marL="228600" indent="-228600">
              <a:buFont typeface="+mj-lt"/>
              <a:buAutoNum type="arabicPeriod"/>
            </a:pPr>
            <a:r>
              <a:rPr lang="en-US" b="0" dirty="0"/>
              <a:t>Start the app and enumerate all routes and explain how each route is called and why.</a:t>
            </a:r>
          </a:p>
          <a:p>
            <a:pPr marL="228600" indent="-228600">
              <a:buFont typeface="+mj-lt"/>
              <a:buAutoNum type="arabicPeriod"/>
            </a:pPr>
            <a:r>
              <a:rPr lang="en-US" b="0" dirty="0"/>
              <a:t>List of routes:</a:t>
            </a:r>
          </a:p>
          <a:p>
            <a:pPr marL="401638" lvl="1" indent="-228600">
              <a:buFont typeface="+mj-lt"/>
              <a:buAutoNum type="arabicPeriod"/>
            </a:pPr>
            <a:r>
              <a:rPr lang="en-US" b="0" dirty="0"/>
              <a:t>/api/store</a:t>
            </a:r>
          </a:p>
          <a:p>
            <a:pPr marL="401638" lvl="1" indent="-228600">
              <a:buFont typeface="+mj-lt"/>
              <a:buAutoNum type="arabicPeriod"/>
            </a:pPr>
            <a:r>
              <a:rPr lang="en-US" sz="1050" kern="1200" dirty="0">
                <a:solidFill>
                  <a:schemeClr val="tx1"/>
                </a:solidFill>
                <a:latin typeface="Segoe UI" panose="020B0502040204020203" pitchFamily="34" charset="0"/>
                <a:ea typeface="+mn-ea"/>
                <a:cs typeface="Segoe UI" panose="020B0502040204020203" pitchFamily="34" charset="0"/>
              </a:rPr>
              <a:t>/hello/world</a:t>
            </a:r>
          </a:p>
          <a:p>
            <a:pPr marL="401638" marR="0" lvl="1" indent="-228600" algn="l" defTabSz="914400" rtl="0" eaLnBrk="1" fontAlgn="auto" latinLnBrk="0" hangingPunct="1">
              <a:lnSpc>
                <a:spcPct val="114000"/>
              </a:lnSpc>
              <a:spcBef>
                <a:spcPts val="0"/>
              </a:spcBef>
              <a:spcAft>
                <a:spcPts val="300"/>
              </a:spcAft>
              <a:buClrTx/>
              <a:buSzTx/>
              <a:buFont typeface="+mj-lt"/>
              <a:buAutoNum type="arabicPeriod"/>
              <a:tabLst/>
              <a:defRPr/>
            </a:pPr>
            <a:r>
              <a:rPr lang="en-US" sz="1050" kern="1200" dirty="0">
                <a:solidFill>
                  <a:schemeClr val="tx1"/>
                </a:solidFill>
                <a:latin typeface="Segoe UI" panose="020B0502040204020203" pitchFamily="34" charset="0"/>
                <a:ea typeface="+mn-ea"/>
                <a:cs typeface="Segoe UI" panose="020B0502040204020203" pitchFamily="34" charset="0"/>
              </a:rPr>
              <a:t>/api/status/HelloMicrosoft</a:t>
            </a:r>
          </a:p>
          <a:p>
            <a:pPr marL="401638" lvl="1" indent="-228600">
              <a:buFont typeface="+mj-lt"/>
              <a:buAutoNum type="arabicPeriod"/>
            </a:pPr>
            <a:r>
              <a:rPr lang="en-US" dirty="0"/>
              <a:t>/</a:t>
            </a:r>
            <a:r>
              <a:rPr lang="en-US" sz="1050" kern="1200" dirty="0">
                <a:solidFill>
                  <a:schemeClr val="tx1"/>
                </a:solidFill>
                <a:latin typeface="Segoe UI" panose="020B0502040204020203" pitchFamily="34" charset="0"/>
                <a:ea typeface="+mn-ea"/>
                <a:cs typeface="Segoe UI" panose="020B0502040204020203" pitchFamily="34" charset="0"/>
              </a:rPr>
              <a:t>store/UK/MySuperAction</a:t>
            </a:r>
          </a:p>
          <a:p>
            <a:pPr marL="401638" lvl="1" indent="-228600">
              <a:buFont typeface="+mj-lt"/>
              <a:buAutoNum type="arabicPeriod"/>
            </a:pPr>
            <a:r>
              <a:rPr lang="en-US" sz="1050" kern="1200" dirty="0">
                <a:solidFill>
                  <a:schemeClr val="tx1"/>
                </a:solidFill>
                <a:latin typeface="Segoe UI" panose="020B0502040204020203" pitchFamily="34" charset="0"/>
                <a:ea typeface="+mn-ea"/>
                <a:cs typeface="Segoe UI" panose="020B0502040204020203" pitchFamily="34" charset="0"/>
              </a:rPr>
              <a:t>/store/US/MySuperAction</a:t>
            </a:r>
          </a:p>
          <a:p>
            <a:pPr marL="401638" lvl="1" indent="-228600">
              <a:buFont typeface="+mj-lt"/>
              <a:buAutoNum type="arabicPeriod"/>
            </a:pPr>
            <a:r>
              <a:rPr lang="en-US" sz="1050" kern="1200" dirty="0">
                <a:solidFill>
                  <a:schemeClr val="tx1"/>
                </a:solidFill>
                <a:latin typeface="Segoe UI" panose="020B0502040204020203" pitchFamily="34" charset="0"/>
                <a:ea typeface="+mn-ea"/>
                <a:cs typeface="Segoe UI" panose="020B0502040204020203" pitchFamily="34" charset="0"/>
              </a:rPr>
              <a:t>/localized/en-US and /localized/ru-RU</a:t>
            </a:r>
            <a:endParaRPr lang="en-US" b="0" dirty="0"/>
          </a:p>
          <a:p>
            <a:pPr marL="173038" marR="0" lvl="1" indent="0" algn="l" defTabSz="914400" rtl="0" eaLnBrk="1" fontAlgn="auto" latinLnBrk="0" hangingPunct="1">
              <a:lnSpc>
                <a:spcPct val="114000"/>
              </a:lnSpc>
              <a:spcBef>
                <a:spcPts val="0"/>
              </a:spcBef>
              <a:spcAft>
                <a:spcPts val="300"/>
              </a:spcAft>
              <a:buClrTx/>
              <a:buSzTx/>
              <a:buFont typeface="+mj-lt"/>
              <a:buNone/>
              <a:tabLst/>
              <a:defRPr/>
            </a:pPr>
            <a:endParaRPr lang="en-US" sz="1050" kern="1200" dirty="0">
              <a:solidFill>
                <a:schemeClr val="tx1"/>
              </a:solidFill>
              <a:latin typeface="Segoe UI" panose="020B0502040204020203" pitchFamily="34" charset="0"/>
              <a:ea typeface="+mn-ea"/>
              <a:cs typeface="Segoe UI" panose="020B0502040204020203" pitchFamily="34" charset="0"/>
            </a:endParaRPr>
          </a:p>
          <a:p>
            <a:pPr marL="228600" indent="-228600">
              <a:buFont typeface="+mj-lt"/>
              <a:buAutoNum type="arabicPeriod"/>
            </a:pPr>
            <a:r>
              <a:rPr lang="en-US" sz="1050" kern="1200" dirty="0">
                <a:solidFill>
                  <a:schemeClr val="tx1"/>
                </a:solidFill>
                <a:latin typeface="Segoe UI" panose="020B0502040204020203" pitchFamily="34" charset="0"/>
                <a:ea typeface="+mn-ea"/>
                <a:cs typeface="Segoe UI" panose="020B0502040204020203" pitchFamily="34" charset="0"/>
              </a:rPr>
              <a:t>Configuration is described in Startup.cs Configure method.</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538743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07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58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914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ASP.NET MVC contains some special parameter names to function correctly. These parameter names are {controller} and {action}.</a:t>
            </a:r>
          </a:p>
          <a:p>
            <a:r>
              <a:rPr lang="en-US" dirty="0"/>
              <a:t>The value of the {controller} parameter is used to instantiate a controller class to handle the request. MVC appends the suffix Controller to the value of the {controller} URL parameter and attempts to locate a type of that name case insensitively.</a:t>
            </a:r>
          </a:p>
          <a:p>
            <a:r>
              <a:rPr lang="en-US" dirty="0"/>
              <a:t>The value of the {action} parameter is mapped to controller action directly. </a:t>
            </a:r>
          </a:p>
          <a:p>
            <a:r>
              <a:rPr lang="en-US" dirty="0"/>
              <a:t>The rest of the URL parameters are mapped to parameters passed to action method.</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737220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Default values are used when the URL does not provide value for the respective parameters.</a:t>
            </a:r>
          </a:p>
          <a:p>
            <a:r>
              <a:rPr lang="en-US" dirty="0"/>
              <a:t>A URL will match a URL pattern defined in the rule when an optional URL parameter is not provided, as shown in the examples above.</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93713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happens if we do not use named routes:</a:t>
            </a:r>
          </a:p>
          <a:p>
            <a:pPr lvl="1"/>
            <a:r>
              <a:rPr lang="en-US" dirty="0"/>
              <a:t>Let us add an innocent route mapper at the top of RegisterRoute method to map to a static page:</a:t>
            </a:r>
          </a:p>
          <a:p>
            <a:pPr marL="349250" lvl="1" indent="0">
              <a:buNone/>
            </a:pPr>
            <a:r>
              <a:rPr lang="en-US" dirty="0">
                <a:latin typeface="Consolas" panose="020B0609020204030204" pitchFamily="49" charset="0"/>
              </a:rPr>
              <a:t>routes.MapRoute("new", "static/url", "~/aspx/somepage.aspx");</a:t>
            </a:r>
          </a:p>
          <a:p>
            <a:pPr lvl="1"/>
            <a:endParaRPr lang="en-US" dirty="0"/>
          </a:p>
          <a:p>
            <a:pPr lvl="1"/>
            <a:r>
              <a:rPr lang="en-US" dirty="0"/>
              <a:t>For incoming requests, the route will only match those requests that exactly match “/static/url” but will not match other requests. However, when we generate URLs, all the route generation requests will be handled by this route.</a:t>
            </a:r>
          </a:p>
          <a:p>
            <a:pPr lvl="1"/>
            <a:endParaRPr lang="en-US" dirty="0"/>
          </a:p>
          <a:p>
            <a:pPr lvl="1"/>
            <a:r>
              <a:rPr lang="en-US" dirty="0"/>
              <a:t>For example,</a:t>
            </a:r>
          </a:p>
          <a:p>
            <a:pPr marL="344488" lvl="2" indent="0">
              <a:buNone/>
            </a:pPr>
            <a:r>
              <a:rPr lang="en-US" dirty="0">
                <a:latin typeface="Consolas" panose="020B0609020204030204" pitchFamily="49" charset="0"/>
              </a:rPr>
              <a:t>@Html.RouteLink(linkText: "Test Route", routeName: "Test", routeValues: new { controller = "Test", action = "Index", id = "123" })</a:t>
            </a:r>
          </a:p>
          <a:p>
            <a:pPr lvl="1"/>
            <a:endParaRPr lang="en-US" dirty="0"/>
          </a:p>
          <a:p>
            <a:pPr lvl="1"/>
            <a:r>
              <a:rPr lang="en-US" dirty="0"/>
              <a:t>The above RouteLink call will generate the following URL:</a:t>
            </a:r>
          </a:p>
          <a:p>
            <a:pPr marL="344488" lvl="2" indent="0">
              <a:buNone/>
            </a:pPr>
            <a:r>
              <a:rPr lang="en-US" dirty="0"/>
              <a:t>/static/url?controller=Test&amp;action=Index&amp;id=123</a:t>
            </a:r>
          </a:p>
          <a:p>
            <a:pPr lvl="1"/>
            <a:endParaRPr lang="en-US" dirty="0"/>
          </a:p>
          <a:p>
            <a:pPr lvl="1"/>
            <a:r>
              <a:rPr lang="en-US" dirty="0"/>
              <a:t>Using named routes, we can specifically request the routing engine to use a particular route definition for route generation.</a:t>
            </a:r>
          </a:p>
          <a:p>
            <a:pPr lvl="1"/>
            <a:endParaRPr lang="en-US" dirty="0"/>
          </a:p>
          <a:p>
            <a:pPr lvl="1"/>
            <a:r>
              <a:rPr lang="en-US" dirty="0"/>
              <a:t>Moreover, since the routing engine no longer has to match the URL patterns, it also leads to better performance for route generation.</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214265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Demo Script:</a:t>
            </a:r>
          </a:p>
          <a:p>
            <a:pPr marL="0" indent="0">
              <a:buNone/>
            </a:pPr>
            <a:endParaRPr lang="en-US" b="1" dirty="0"/>
          </a:p>
          <a:p>
            <a:pPr marL="228600" indent="-228600">
              <a:buFont typeface="+mj-lt"/>
              <a:buAutoNum type="arabicPeriod"/>
            </a:pPr>
            <a:r>
              <a:rPr lang="en-US" b="0" dirty="0"/>
              <a:t>Open project Demos\Module 08 - Routing\RoutingConstraintDemo</a:t>
            </a:r>
          </a:p>
          <a:p>
            <a:pPr marL="228600" indent="-228600">
              <a:buFont typeface="+mj-lt"/>
              <a:buAutoNum type="arabicPeriod"/>
            </a:pPr>
            <a:r>
              <a:rPr lang="en-US" b="0" dirty="0"/>
              <a:t>Open Startup.cs and show how</a:t>
            </a:r>
            <a:r>
              <a:rPr lang="ru-RU" b="0" dirty="0"/>
              <a:t> </a:t>
            </a:r>
            <a:r>
              <a:rPr lang="en-US" b="0" dirty="0"/>
              <a:t>we will configure route constraints </a:t>
            </a:r>
          </a:p>
          <a:p>
            <a:pPr marL="228600" indent="-228600">
              <a:buFont typeface="+mj-lt"/>
              <a:buAutoNum type="arabicPeriod"/>
            </a:pPr>
            <a:r>
              <a:rPr lang="en-US" b="0" dirty="0"/>
              <a:t>services.AddRouting(options =&gt;{options.ConstraintMap.Add("locale", typeof(LocaleConstraint));});</a:t>
            </a:r>
          </a:p>
          <a:p>
            <a:pPr marL="228600" indent="-228600">
              <a:buFont typeface="+mj-lt"/>
              <a:buAutoNum type="arabicPeriod"/>
            </a:pPr>
            <a:r>
              <a:rPr lang="en-US" sz="1050" b="0" kern="1200" dirty="0">
                <a:solidFill>
                  <a:schemeClr val="tx1"/>
                </a:solidFill>
                <a:latin typeface="Segoe UI" panose="020B0502040204020203" pitchFamily="34" charset="0"/>
                <a:ea typeface="+mn-ea"/>
                <a:cs typeface="Segoe UI" panose="020B0502040204020203" pitchFamily="34" charset="0"/>
              </a:rPr>
              <a:t>Set a breakpoint in </a:t>
            </a:r>
            <a:r>
              <a:rPr lang="en-US" sz="1050" kern="1200" dirty="0">
                <a:solidFill>
                  <a:schemeClr val="tx1"/>
                </a:solidFill>
                <a:latin typeface="Segoe UI" panose="020B0502040204020203" pitchFamily="34" charset="0"/>
                <a:ea typeface="+mn-ea"/>
                <a:cs typeface="Segoe UI" panose="020B0502040204020203" pitchFamily="34" charset="0"/>
              </a:rPr>
              <a:t>LocaleConstraint</a:t>
            </a:r>
            <a:r>
              <a:rPr lang="ru-RU" sz="1050" kern="1200" dirty="0">
                <a:solidFill>
                  <a:schemeClr val="tx1"/>
                </a:solidFill>
                <a:latin typeface="Segoe UI" panose="020B0502040204020203" pitchFamily="34" charset="0"/>
                <a:ea typeface="+mn-ea"/>
                <a:cs typeface="Segoe UI" panose="020B0502040204020203" pitchFamily="34" charset="0"/>
              </a:rPr>
              <a:t> </a:t>
            </a:r>
            <a:r>
              <a:rPr lang="en-US" sz="1050" kern="1200" dirty="0">
                <a:solidFill>
                  <a:schemeClr val="tx1"/>
                </a:solidFill>
                <a:latin typeface="Segoe UI" panose="020B0502040204020203" pitchFamily="34" charset="0"/>
                <a:ea typeface="+mn-ea"/>
                <a:cs typeface="Segoe UI" panose="020B0502040204020203" pitchFamily="34" charset="0"/>
              </a:rPr>
              <a:t>in method Match</a:t>
            </a:r>
          </a:p>
          <a:p>
            <a:pPr marL="228600" indent="-228600">
              <a:buFont typeface="+mj-lt"/>
              <a:buAutoNum type="arabicPeriod"/>
            </a:pPr>
            <a:r>
              <a:rPr lang="en-US" sz="1050" b="0" kern="1200" dirty="0">
                <a:solidFill>
                  <a:schemeClr val="tx1"/>
                </a:solidFill>
                <a:latin typeface="Segoe UI" panose="020B0502040204020203" pitchFamily="34" charset="0"/>
                <a:ea typeface="+mn-ea"/>
                <a:cs typeface="Segoe UI" panose="020B0502040204020203" pitchFamily="34" charset="0"/>
              </a:rPr>
              <a:t>Start an app and show that URL that will match </a:t>
            </a:r>
            <a:r>
              <a:rPr lang="en-US" sz="1050" kern="1200" dirty="0">
                <a:solidFill>
                  <a:schemeClr val="tx1"/>
                </a:solidFill>
                <a:latin typeface="Segoe UI" panose="020B0502040204020203" pitchFamily="34" charset="0"/>
                <a:ea typeface="+mn-ea"/>
                <a:cs typeface="Segoe UI" panose="020B0502040204020203" pitchFamily="34" charset="0"/>
              </a:rPr>
              <a:t>Constraint will be generated and successfully working. But for URL that not passed it, even link will not be generated.</a:t>
            </a:r>
          </a:p>
          <a:p>
            <a:pPr marL="0" indent="0">
              <a:buNone/>
            </a:pPr>
            <a:endParaRPr lang="en-US" sz="1050" b="0" kern="1200" dirty="0">
              <a:solidFill>
                <a:schemeClr val="tx1"/>
              </a:solidFill>
              <a:latin typeface="Segoe UI" panose="020B0502040204020203" pitchFamily="34" charset="0"/>
              <a:ea typeface="+mn-ea"/>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399835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8761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Some applications can have a large number of controllers, and each controller can be associated with several views. For these types of applications, the default ASP.NET MVC project structure can become unwieldy.</a:t>
            </a:r>
          </a:p>
          <a:p>
            <a:endParaRPr lang="en-US" dirty="0"/>
          </a:p>
          <a:p>
            <a:r>
              <a:rPr lang="en-US" dirty="0"/>
              <a:t>To accommodate large projects, ASP.NET MVC lets you partition Web applications into smaller units that are referred to as areas. Areas provide a way to separate a large MVC Web application into smaller functional groups. An area is effectively an MVC structure inside an application. An application could contain several MVC structures (areas).</a:t>
            </a:r>
          </a:p>
          <a:p>
            <a:endParaRPr lang="en-US" dirty="0"/>
          </a:p>
          <a:p>
            <a:r>
              <a:rPr lang="en-US" dirty="0"/>
              <a:t>For example, a single large e-commerce application might be divided into areas that represent the storefront, product reviews, user account administration, and the purchasing system. Each area represents a separate function of the overall application.</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54477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4287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5637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1777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pPr marL="0" indent="0">
              <a:buNone/>
            </a:pPr>
            <a:r>
              <a:rPr lang="en-US" b="1" dirty="0"/>
              <a:t> Terminology List:</a:t>
            </a:r>
          </a:p>
          <a:p>
            <a:pPr marL="0" indent="0">
              <a:buNone/>
            </a:pPr>
            <a:endParaRPr lang="en-US" b="1" dirty="0"/>
          </a:p>
          <a:p>
            <a:pPr marL="0" indent="0">
              <a:buNone/>
            </a:pPr>
            <a:endParaRPr lang="en-US" b="1" dirty="0"/>
          </a:p>
        </p:txBody>
      </p:sp>
      <p:graphicFrame>
        <p:nvGraphicFramePr>
          <p:cNvPr id="2" name="Table 1"/>
          <p:cNvGraphicFramePr>
            <a:graphicFrameLocks noGrp="1"/>
          </p:cNvGraphicFramePr>
          <p:nvPr>
            <p:extLst>
              <p:ext uri="{D42A27DB-BD31-4B8C-83A1-F6EECF244321}">
                <p14:modId xmlns:p14="http://schemas.microsoft.com/office/powerpoint/2010/main" val="128484820"/>
              </p:ext>
            </p:extLst>
          </p:nvPr>
        </p:nvGraphicFramePr>
        <p:xfrm>
          <a:off x="533400" y="4343400"/>
          <a:ext cx="4572000" cy="14833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428539702"/>
                    </a:ext>
                  </a:extLst>
                </a:gridCol>
                <a:gridCol w="2286000">
                  <a:extLst>
                    <a:ext uri="{9D8B030D-6E8A-4147-A177-3AD203B41FA5}">
                      <a16:colId xmlns:a16="http://schemas.microsoft.com/office/drawing/2014/main" val="362087187"/>
                    </a:ext>
                  </a:extLst>
                </a:gridCol>
              </a:tblGrid>
              <a:tr h="370840">
                <a:tc>
                  <a:txBody>
                    <a:bodyPr/>
                    <a:lstStyle/>
                    <a:p>
                      <a:r>
                        <a:rPr lang="en-US" sz="1000" dirty="0">
                          <a:latin typeface="Segoe UI" panose="020B0502040204020203" pitchFamily="34" charset="0"/>
                          <a:cs typeface="Segoe UI" panose="020B0502040204020203" pitchFamily="34" charset="0"/>
                        </a:rPr>
                        <a:t>Abbreviation</a:t>
                      </a:r>
                    </a:p>
                  </a:txBody>
                  <a:tcPr/>
                </a:tc>
                <a:tc>
                  <a:txBody>
                    <a:bodyPr/>
                    <a:lstStyle/>
                    <a:p>
                      <a:r>
                        <a:rPr lang="en-US" sz="1000" dirty="0">
                          <a:latin typeface="Segoe UI" panose="020B0502040204020203" pitchFamily="34" charset="0"/>
                          <a:cs typeface="Segoe UI" panose="020B0502040204020203" pitchFamily="34" charset="0"/>
                        </a:rPr>
                        <a:t>What it means</a:t>
                      </a:r>
                    </a:p>
                  </a:txBody>
                  <a:tcPr/>
                </a:tc>
                <a:extLst>
                  <a:ext uri="{0D108BD9-81ED-4DB2-BD59-A6C34878D82A}">
                    <a16:rowId xmlns:a16="http://schemas.microsoft.com/office/drawing/2014/main" val="2476451131"/>
                  </a:ext>
                </a:extLst>
              </a:tr>
              <a:tr h="370840">
                <a:tc>
                  <a:txBody>
                    <a:bodyPr/>
                    <a:lstStyle/>
                    <a:p>
                      <a:r>
                        <a:rPr lang="en-US" sz="1000" dirty="0">
                          <a:latin typeface="Segoe UI" panose="020B0502040204020203" pitchFamily="34" charset="0"/>
                          <a:cs typeface="Segoe UI" panose="020B0502040204020203" pitchFamily="34" charset="0"/>
                        </a:rPr>
                        <a:t>ISAPI</a:t>
                      </a:r>
                    </a:p>
                  </a:txBody>
                  <a:tcPr/>
                </a:tc>
                <a:tc>
                  <a:txBody>
                    <a:bodyPr/>
                    <a:lstStyle/>
                    <a:p>
                      <a:r>
                        <a:rPr lang="en-US" sz="1000" dirty="0">
                          <a:latin typeface="Segoe UI" panose="020B0502040204020203" pitchFamily="34" charset="0"/>
                          <a:cs typeface="Segoe UI" panose="020B0502040204020203" pitchFamily="34" charset="0"/>
                        </a:rPr>
                        <a:t>Internet Server API </a:t>
                      </a:r>
                    </a:p>
                  </a:txBody>
                  <a:tcPr/>
                </a:tc>
                <a:extLst>
                  <a:ext uri="{0D108BD9-81ED-4DB2-BD59-A6C34878D82A}">
                    <a16:rowId xmlns:a16="http://schemas.microsoft.com/office/drawing/2014/main" val="2084846516"/>
                  </a:ext>
                </a:extLst>
              </a:tr>
              <a:tr h="370840">
                <a:tc>
                  <a:txBody>
                    <a:bodyPr/>
                    <a:lstStyle/>
                    <a:p>
                      <a:r>
                        <a:rPr lang="en-US" sz="1000" dirty="0">
                          <a:latin typeface="Segoe UI" panose="020B0502040204020203" pitchFamily="34" charset="0"/>
                          <a:cs typeface="Segoe UI" panose="020B0502040204020203" pitchFamily="34" charset="0"/>
                        </a:rPr>
                        <a:t>MVC</a:t>
                      </a:r>
                    </a:p>
                  </a:txBody>
                  <a:tcPr/>
                </a:tc>
                <a:tc>
                  <a:txBody>
                    <a:bodyPr/>
                    <a:lstStyle/>
                    <a:p>
                      <a:r>
                        <a:rPr lang="en-US" sz="1000" dirty="0">
                          <a:latin typeface="Segoe UI" panose="020B0502040204020203" pitchFamily="34" charset="0"/>
                          <a:cs typeface="Segoe UI" panose="020B0502040204020203" pitchFamily="34" charset="0"/>
                        </a:rPr>
                        <a:t>Model-View-Controller</a:t>
                      </a:r>
                    </a:p>
                  </a:txBody>
                  <a:tcPr/>
                </a:tc>
                <a:extLst>
                  <a:ext uri="{0D108BD9-81ED-4DB2-BD59-A6C34878D82A}">
                    <a16:rowId xmlns:a16="http://schemas.microsoft.com/office/drawing/2014/main" val="4160117105"/>
                  </a:ext>
                </a:extLst>
              </a:tr>
              <a:tr h="370840">
                <a:tc>
                  <a:txBody>
                    <a:bodyPr/>
                    <a:lstStyle/>
                    <a:p>
                      <a:r>
                        <a:rPr lang="en-US" sz="1000" dirty="0">
                          <a:latin typeface="Segoe UI" panose="020B0502040204020203" pitchFamily="34" charset="0"/>
                          <a:cs typeface="Segoe UI" panose="020B0502040204020203" pitchFamily="34" charset="0"/>
                        </a:rPr>
                        <a:t>IIS</a:t>
                      </a:r>
                    </a:p>
                  </a:txBody>
                  <a:tcPr/>
                </a:tc>
                <a:tc>
                  <a:txBody>
                    <a:bodyPr/>
                    <a:lstStyle/>
                    <a:p>
                      <a:r>
                        <a:rPr lang="en-US" sz="1000" dirty="0">
                          <a:latin typeface="Segoe UI" panose="020B0502040204020203" pitchFamily="34" charset="0"/>
                          <a:cs typeface="Segoe UI" panose="020B0502040204020203" pitchFamily="34" charset="0"/>
                        </a:rPr>
                        <a:t>Internet Information Services</a:t>
                      </a:r>
                    </a:p>
                  </a:txBody>
                  <a:tcPr/>
                </a:tc>
                <a:extLst>
                  <a:ext uri="{0D108BD9-81ED-4DB2-BD59-A6C34878D82A}">
                    <a16:rowId xmlns:a16="http://schemas.microsoft.com/office/drawing/2014/main" val="1121733448"/>
                  </a:ext>
                </a:extLst>
              </a:tr>
            </a:tbl>
          </a:graphicData>
        </a:graphic>
      </p:graphicFrame>
    </p:spTree>
    <p:extLst>
      <p:ext uri="{BB962C8B-B14F-4D97-AF65-F5344CB8AC3E}">
        <p14:creationId xmlns:p14="http://schemas.microsoft.com/office/powerpoint/2010/main" val="1797864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Attribute-based routing is now included by default when UseMvc() is called, and this is the recommended approach for configuring Web App and Web API routes.</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154612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the route definitions are co-located with the actions, within the same source file rather than being declared on an external configuration class, it can make it easier to reason about the mapping between URIs and actions.</a:t>
            </a:r>
          </a:p>
          <a:p>
            <a:endParaRPr lang="en-US" dirty="0"/>
          </a:p>
          <a:p>
            <a:r>
              <a:rPr lang="en-US" dirty="0"/>
              <a:t>The above two routing declarations achieve the same purpose.</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4627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8924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a tilde (~) on the method attribute to override the route prefix if needed.</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5261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also apply the [Route] attribute on the controller level, capturing the action as a parameter. That route would then be applied on all actions in the controller, unless a specific [Route] has been defined on a specific action, overriding the default set on the controller.</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539204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first route will only be selected if the "id" segment of the URI is an integer. Otherwise, the second route will be chosen.</a:t>
            </a:r>
          </a:p>
          <a:p>
            <a:r>
              <a:rPr lang="en-US" dirty="0"/>
              <a:t>You can apply multiple constraints to a parameter, separated by a colon.</a:t>
            </a:r>
          </a:p>
          <a:p>
            <a:endParaRPr lang="en-US" dirty="0"/>
          </a:p>
          <a:p>
            <a:r>
              <a:rPr lang="en-US" b="1" dirty="0"/>
              <a:t>Custom Route Constraints</a:t>
            </a:r>
          </a:p>
          <a:p>
            <a:pPr lvl="1"/>
            <a:r>
              <a:rPr lang="en-US" dirty="0"/>
              <a:t>You can create custom route constraints by implementing the IRouteConstraint interface. For example, the following constraint restricts a parameter to set of valid values:</a:t>
            </a:r>
          </a:p>
          <a:p>
            <a:pPr marL="344488" lvl="2" indent="0">
              <a:buNone/>
            </a:pPr>
            <a:r>
              <a:rPr lang="en-US" dirty="0">
                <a:latin typeface="Consolas" panose="020B0609020204030204" pitchFamily="49" charset="0"/>
              </a:rPr>
              <a:t>public class ValuesConstraint : IRouteConstraint</a:t>
            </a:r>
          </a:p>
          <a:p>
            <a:pPr marL="344488" lvl="2" indent="0">
              <a:buNone/>
            </a:pPr>
            <a:r>
              <a:rPr lang="en-US" dirty="0">
                <a:latin typeface="Consolas" panose="020B0609020204030204" pitchFamily="49" charset="0"/>
              </a:rPr>
              <a:t>{</a:t>
            </a:r>
          </a:p>
          <a:p>
            <a:pPr marL="344488" lvl="2" indent="0">
              <a:buNone/>
            </a:pPr>
            <a:r>
              <a:rPr lang="en-US" dirty="0">
                <a:latin typeface="Consolas" panose="020B0609020204030204" pitchFamily="49" charset="0"/>
              </a:rPr>
              <a:t>    private readonly string[] validOptions;</a:t>
            </a:r>
          </a:p>
          <a:p>
            <a:pPr marL="344488" lvl="2" indent="0">
              <a:buNone/>
            </a:pPr>
            <a:r>
              <a:rPr lang="en-US" dirty="0">
                <a:latin typeface="Consolas" panose="020B0609020204030204" pitchFamily="49" charset="0"/>
              </a:rPr>
              <a:t>    public ValuesConstraint(string options)</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validOptions = options.Split('|');</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public bool Match(HttpContextBase httpContext, Route route, string parameterName, RouteValueDictionary values, RouteDirection routeDirection)</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object value;</a:t>
            </a:r>
          </a:p>
          <a:p>
            <a:pPr marL="344488" lvl="2" indent="0">
              <a:buNone/>
            </a:pPr>
            <a:r>
              <a:rPr lang="en-US" dirty="0">
                <a:latin typeface="Consolas" panose="020B0609020204030204" pitchFamily="49" charset="0"/>
              </a:rPr>
              <a:t>        if (values.TryGetValue(parameterName, out value) &amp;&amp; value != null)</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return validOptions.Contains(value.ToString(), StringComparer.OrdinalIgnoreCase);</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return false;</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a:t>
            </a:r>
          </a:p>
          <a:p>
            <a:pPr marL="344488" lvl="2" indent="0">
              <a:buNone/>
            </a:pPr>
            <a:endParaRPr lang="en-US" dirty="0">
              <a:latin typeface="Consolas" panose="020B0609020204030204" pitchFamily="49" charset="0"/>
            </a:endParaRPr>
          </a:p>
          <a:p>
            <a:pPr marL="344488" lvl="2" indent="0">
              <a:buNone/>
            </a:pPr>
            <a:r>
              <a:rPr lang="en-US" dirty="0"/>
              <a:t>The following code shows how to register the constraint:</a:t>
            </a:r>
          </a:p>
          <a:p>
            <a:pPr marL="344488" lvl="2" indent="0">
              <a:buNone/>
            </a:pPr>
            <a:r>
              <a:rPr lang="en-US" dirty="0">
                <a:latin typeface="Consolas" panose="020B0609020204030204" pitchFamily="49" charset="0"/>
              </a:rPr>
              <a:t>public class RouteConfig</a:t>
            </a:r>
          </a:p>
          <a:p>
            <a:pPr marL="344488" lvl="2" indent="0">
              <a:buNone/>
            </a:pPr>
            <a:r>
              <a:rPr lang="en-US" dirty="0">
                <a:latin typeface="Consolas" panose="020B0609020204030204" pitchFamily="49" charset="0"/>
              </a:rPr>
              <a:t>{</a:t>
            </a:r>
          </a:p>
          <a:p>
            <a:pPr marL="344488" lvl="2" indent="0">
              <a:buNone/>
            </a:pPr>
            <a:r>
              <a:rPr lang="en-US" dirty="0">
                <a:latin typeface="Consolas" panose="020B0609020204030204" pitchFamily="49" charset="0"/>
              </a:rPr>
              <a:t>    public static void RegisterRoutes(RouteCollection routes)</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routes.IgnoreRoute("{resource}.axd/{*pathInfo}");</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var constraintsResolver = new DefaultInlineConstraintResolver();</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constraintsResolver.ConstraintMap.Add("values", typeof(ValuesConstraint));</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routes.MapMvcAttributeRoutes(constraintsResolver);</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a:t>
            </a:r>
          </a:p>
          <a:p>
            <a:pPr marL="344488" lvl="2" indent="0">
              <a:buNone/>
            </a:pPr>
            <a:endParaRPr lang="en-US" dirty="0">
              <a:latin typeface="Consolas" panose="020B0609020204030204" pitchFamily="49" charset="0"/>
            </a:endParaRPr>
          </a:p>
          <a:p>
            <a:pPr marL="344488" lvl="2" indent="0">
              <a:buNone/>
            </a:pPr>
            <a:r>
              <a:rPr lang="en-US" dirty="0"/>
              <a:t>Now you can apply the constraint in your routes:</a:t>
            </a:r>
          </a:p>
          <a:p>
            <a:pPr marL="344488" lvl="2" indent="0">
              <a:buNone/>
            </a:pPr>
            <a:r>
              <a:rPr lang="en-US" dirty="0">
                <a:latin typeface="Consolas" panose="020B0609020204030204" pitchFamily="49" charset="0"/>
              </a:rPr>
              <a:t>public class TemperatureController : Controller</a:t>
            </a:r>
          </a:p>
          <a:p>
            <a:pPr marL="344488" lvl="2" indent="0">
              <a:buNone/>
            </a:pPr>
            <a:r>
              <a:rPr lang="en-US" dirty="0">
                <a:latin typeface="Consolas" panose="020B0609020204030204" pitchFamily="49" charset="0"/>
              </a:rPr>
              <a:t>{</a:t>
            </a:r>
          </a:p>
          <a:p>
            <a:pPr marL="344488" lvl="2" indent="0">
              <a:buNone/>
            </a:pPr>
            <a:r>
              <a:rPr lang="en-US" dirty="0">
                <a:latin typeface="Consolas" panose="020B0609020204030204" pitchFamily="49" charset="0"/>
              </a:rPr>
              <a:t>    // eg: temp/celsius and /temp/fahrenheit but not /temp/kelvin</a:t>
            </a:r>
          </a:p>
          <a:p>
            <a:pPr marL="344488" lvl="2" indent="0">
              <a:buNone/>
            </a:pPr>
            <a:r>
              <a:rPr lang="en-US" dirty="0">
                <a:latin typeface="Consolas" panose="020B0609020204030204" pitchFamily="49" charset="0"/>
              </a:rPr>
              <a:t>    [Route("temp/{scale:values(celsius|fahrenheit)}")]</a:t>
            </a:r>
          </a:p>
          <a:p>
            <a:pPr marL="344488" lvl="2" indent="0">
              <a:buNone/>
            </a:pPr>
            <a:r>
              <a:rPr lang="en-US" dirty="0">
                <a:latin typeface="Consolas" panose="020B0609020204030204" pitchFamily="49" charset="0"/>
              </a:rPr>
              <a:t>    public ActionResult Show(string scale)</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        return Content("scale is " + scale);</a:t>
            </a:r>
          </a:p>
          <a:p>
            <a:pPr marL="344488" lvl="2" indent="0">
              <a:buNone/>
            </a:pPr>
            <a:r>
              <a:rPr lang="en-US" dirty="0">
                <a:latin typeface="Consolas" panose="020B0609020204030204" pitchFamily="49" charset="0"/>
              </a:rPr>
              <a:t>    }</a:t>
            </a:r>
          </a:p>
          <a:p>
            <a:pPr marL="344488" lvl="2" indent="0">
              <a:buNone/>
            </a:pPr>
            <a:r>
              <a:rPr lang="en-US" dirty="0">
                <a:latin typeface="Consolas" panose="020B0609020204030204" pitchFamily="49" charset="0"/>
              </a:rPr>
              <a:t>}</a:t>
            </a:r>
            <a:r>
              <a:rPr lang="en-US" dirty="0"/>
              <a:t> </a:t>
            </a:r>
            <a:endParaRPr lang="en-US" dirty="0">
              <a:latin typeface="Consolas" panose="020B0609020204030204" pitchFamily="49" charset="0"/>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310457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hlinkClick r:id="rId3"/>
              </a:rPr>
              <a:t>http://blogs.msdn.com/b/webdev/archive/2014/06/20/asp-net-vnext-routing-overview.aspx</a:t>
            </a:r>
            <a:r>
              <a:rPr lang="en-US" dirty="0"/>
              <a:t> </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053091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dirty="0"/>
              <a:t>Demo Script:</a:t>
            </a:r>
          </a:p>
          <a:p>
            <a:pPr marL="171450" lvl="0" indent="-171450"/>
            <a:r>
              <a:rPr lang="en-US" dirty="0"/>
              <a:t>Open Demos\Module 08 - Routing\RoutingDemo project.</a:t>
            </a:r>
          </a:p>
          <a:p>
            <a:pPr marL="171450" lvl="0" indent="-171450"/>
            <a:r>
              <a:rPr lang="en-US" dirty="0"/>
              <a:t>Start the app.</a:t>
            </a:r>
          </a:p>
          <a:p>
            <a:pPr marL="171450" lvl="0" indent="-171450"/>
            <a:r>
              <a:rPr lang="en-US" dirty="0"/>
              <a:t>Show that MVC controllers work using standard routing defined in Startup.Routes.cs.</a:t>
            </a:r>
          </a:p>
          <a:p>
            <a:pPr marL="171450" lvl="0" indent="-171450"/>
            <a:r>
              <a:rPr lang="en-US" dirty="0"/>
              <a:t>Open AnalyticsController and show how we can define attribute routing. Also show that attribute routing will hide real names of actions and we can’t call them by name.</a:t>
            </a:r>
          </a:p>
          <a:p>
            <a:pPr marL="171450" lvl="0" indent="-171450"/>
            <a:r>
              <a:rPr lang="en-US" dirty="0"/>
              <a:t>Open DriversController and show that we define Area for this particular controller. Also open Startup.Routes.cs and show that we need 1 more route for Areas. Without 1 additional route – Area attribute will be useless. </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614541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4130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Catch-All parameters allows for route to match arbitrary number of segments. {*ExtraParam} in the above example is a catch-all parameter.</a:t>
            </a:r>
          </a:p>
          <a:p>
            <a:endParaRPr lang="en-US" dirty="0"/>
          </a:p>
          <a:p>
            <a:r>
              <a:rPr lang="en-US" dirty="0"/>
              <a:t>When extra segments are added at the end of URL, their value is stored in the catch-all parameter. For example, /523/89 are extra segments whose value is stored in ExtraParam.</a:t>
            </a:r>
          </a:p>
          <a:p>
            <a:endParaRPr lang="en-US" dirty="0"/>
          </a:p>
          <a:p>
            <a:r>
              <a:rPr lang="en-US" dirty="0"/>
              <a:t>Can think of Catch-all-parameter as an “array of values”</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8046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includes the following sections:</a:t>
            </a:r>
          </a:p>
          <a:p>
            <a:pPr lvl="1"/>
            <a:r>
              <a:rPr lang="en-US" dirty="0"/>
              <a:t>Section 1: Routing and URL Overview</a:t>
            </a:r>
          </a:p>
          <a:p>
            <a:pPr lvl="1"/>
            <a:r>
              <a:rPr lang="en-US" dirty="0"/>
              <a:t>Section 2: Routing Fundamentals</a:t>
            </a:r>
          </a:p>
          <a:p>
            <a:pPr lvl="1"/>
            <a:r>
              <a:rPr lang="en-US" dirty="0"/>
              <a:t>Section 3: ASP.NET MVC Routing Techniques</a:t>
            </a:r>
          </a:p>
          <a:p>
            <a:endParaRPr lang="en-US" dirty="0"/>
          </a:p>
          <a:p>
            <a:pPr lvl="0"/>
            <a:r>
              <a:rPr lang="en-US" dirty="0"/>
              <a:t>After completing this module, you will be able to:</a:t>
            </a:r>
          </a:p>
          <a:p>
            <a:pPr lvl="1"/>
            <a:r>
              <a:rPr lang="en-IN" dirty="0"/>
              <a:t>Understand Routing and the URL structure.</a:t>
            </a:r>
          </a:p>
          <a:p>
            <a:pPr lvl="1"/>
            <a:r>
              <a:rPr lang="en-IN" dirty="0"/>
              <a:t>Create, edit and debug routes.</a:t>
            </a:r>
          </a:p>
          <a:p>
            <a:pPr lvl="1"/>
            <a:r>
              <a:rPr lang="en-IN" dirty="0"/>
              <a:t>Use ASP.NET MVC Routing techniques and strategies.</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7575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Ambient route values are the route values (maybe taken from URL parameters) from the previous request that are used in the context of the current request.</a:t>
            </a:r>
          </a:p>
          <a:p>
            <a:endParaRPr lang="en-US" dirty="0"/>
          </a:p>
          <a:p>
            <a:r>
              <a:rPr lang="en-US" dirty="0"/>
              <a:t>For example, if we want to list tasks page-wise, we can create an action link as shown above. We have provided both controller, action, and page number for the link.</a:t>
            </a:r>
          </a:p>
          <a:p>
            <a:endParaRPr lang="en-US" dirty="0"/>
          </a:p>
          <a:p>
            <a:r>
              <a:rPr lang="en-US" dirty="0"/>
              <a:t>For showing a link for page 3 on page 2, we can either follow the same approach that we did for Page 2. Or we can shorten it by taking advantage of ambient route values, as follows:</a:t>
            </a:r>
          </a:p>
          <a:p>
            <a:pPr marL="173038" lvl="1" indent="0">
              <a:buNone/>
            </a:pPr>
            <a:r>
              <a:rPr lang="en-US" dirty="0">
                <a:latin typeface="Consolas" panose="020B0609020204030204" pitchFamily="49" charset="0"/>
              </a:rPr>
              <a:t>@Html.ActionLink("Page 3", "List", new { page = 3 })</a:t>
            </a:r>
          </a:p>
          <a:p>
            <a:endParaRPr lang="en-US" dirty="0"/>
          </a:p>
          <a:p>
            <a:r>
              <a:rPr lang="en-US" dirty="0"/>
              <a:t>The above call for ActionLink takes the values of controller and action from the previous ActionLink call, and only provides the route value that differs, i.e. Page. </a:t>
            </a:r>
          </a:p>
          <a:p>
            <a:endParaRPr lang="en-US" dirty="0"/>
          </a:p>
          <a:p>
            <a:r>
              <a:rPr lang="en-US" b="1" dirty="0"/>
              <a:t>However, it should be noted that explicitly supplied values of controller and action will of course override the ambient values.</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214987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0553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All the methods that are used to generate URLs eventually call GetVirtualPath to do the job. RouteCollection.GetVirtualPath() has two method overloads.</a:t>
            </a:r>
          </a:p>
          <a:p>
            <a:pPr lvl="1"/>
            <a:r>
              <a:rPr lang="en-US" dirty="0"/>
              <a:t>public VirtualPathData GetVirtualPath(RequestContext requestContext, RouteValueDictionary values)</a:t>
            </a:r>
          </a:p>
          <a:p>
            <a:pPr lvl="1"/>
            <a:r>
              <a:rPr lang="en-US" dirty="0"/>
              <a:t>public VirtualPathData GetVirtualPath(RequestContext requestContext, string name, RouteValueDictionary values)</a:t>
            </a:r>
          </a:p>
          <a:p>
            <a:r>
              <a:rPr lang="en-US" dirty="0"/>
              <a:t>The route collection loops through each route and checks if a URL can be generated given the parameters via Route.GetVirtualPath method. This is similar to the logic applied for an incoming request. If the route matches, the method call replies with VirtualPathData instance containing URL and information about the match. If not, it returns null and the routing system moves on to the next route.</a:t>
            </a:r>
          </a:p>
          <a:p>
            <a:r>
              <a:rPr lang="en-US" dirty="0"/>
              <a:t>The second method overload provides the route name as well. Route name is unique within the route collection. Since a route name is specified, routing does not need to loop through each route. It immediately finds the route with the specified name, and performs the match. If the route matches, it returns VirtualPathData object. If not, it just returns null.</a:t>
            </a:r>
          </a:p>
          <a:p>
            <a:r>
              <a:rPr lang="en-US" dirty="0"/>
              <a:t>User calls RouteCollection.GetVirtualPath( ) method. It is passed with request context, dictionary of values and an optional route name.</a:t>
            </a:r>
          </a:p>
          <a:p>
            <a:r>
              <a:rPr lang="en-US" dirty="0"/>
              <a:t>Routing checks if the selected route has any required parameters. If it does, it proceeds to step 3. Otherwise, it proceeds to step 6.</a:t>
            </a:r>
            <a:br>
              <a:rPr lang="en-US" dirty="0"/>
            </a:br>
            <a:r>
              <a:rPr lang="en-US" dirty="0"/>
              <a:t>For example: URL pattern: {controller}/{action}, Defaults: action = “Index” … In this case, {controller} is required because it has no defaults specified.</a:t>
            </a:r>
          </a:p>
          <a:p>
            <a:r>
              <a:rPr lang="en-US" dirty="0"/>
              <a:t>Routing checks if there is a value specified for each required parameter. If not, it results to “No Match “for the route since the required parameter values are not specified.</a:t>
            </a:r>
          </a:p>
          <a:p>
            <a:r>
              <a:rPr lang="en-US" dirty="0"/>
              <a:t>It checks if there are any default values specified for the route that do not correspond to URL parameters. If there are, it proceeds to next step. If not, it skips the next step.</a:t>
            </a:r>
            <a:br>
              <a:rPr lang="en-US" dirty="0"/>
            </a:br>
            <a:r>
              <a:rPr lang="en-US" dirty="0"/>
              <a:t>For example: URL pattern: {foo}/{bar}, Defaults: controller = “Home”, foo = “xyz” … In this case controller has a default value that does not correspond to a URL parameter.</a:t>
            </a:r>
          </a:p>
          <a:p>
            <a:r>
              <a:rPr lang="en-US" dirty="0"/>
              <a:t>It checks if the specified default value (that does not correspond to a URL parameter) in the route matches the user specified value. If it does not match, the route is a no match and the routing system proceeds to the next route.</a:t>
            </a:r>
            <a:br>
              <a:rPr lang="en-US" dirty="0"/>
            </a:br>
            <a:r>
              <a:rPr lang="en-US" dirty="0"/>
              <a:t>For example: URL pattern: todo/{action}, Defaults: controller = “Home”, action = “Index” … If the user specifies, controller=“blah” and action=“anything”, the route will not match because user cannot specify any different value for a parameter that doesn’t correspond directly to the URL parameter. In this case, user cannot specify any value for controller other than “Home”, or else the route will not match.</a:t>
            </a:r>
          </a:p>
          <a:p>
            <a:r>
              <a:rPr lang="en-US" dirty="0"/>
              <a:t>It does not checks if the route has constraints defined. If it does, it proceeds to next step. Otherwise, the route is a match and the URL is generated.</a:t>
            </a:r>
          </a:p>
          <a:p>
            <a:r>
              <a:rPr lang="en-US" dirty="0"/>
              <a:t>It checks if “all” route constraints are satisfied. If they are, the route is a match and the URL is generated. If not, the route is a no match and the routing system proceeds to the next route, if any. </a:t>
            </a:r>
          </a:p>
          <a:p>
            <a:endParaRPr lang="en-US" dirty="0"/>
          </a:p>
          <a:p>
            <a:r>
              <a:rPr lang="en-US" dirty="0"/>
              <a:t>https://docs.microsoft.com/en-us/aspnet/core/fundamentals/routing </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275703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hlinkClick r:id="rId3"/>
              </a:rPr>
              <a:t>https://docs.microsoft.com/en-us/aspnet/core/fundamentals/static-files?view=aspnetcore-3.1</a:t>
            </a:r>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931794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dirty="0"/>
              <a:t>Demo Script:</a:t>
            </a:r>
          </a:p>
          <a:p>
            <a:pPr marL="171450" lvl="0" indent="-171450"/>
            <a:r>
              <a:rPr lang="en-US" dirty="0"/>
              <a:t>Open Demos\Module 08 - Routing\AmbientRouting project.</a:t>
            </a:r>
          </a:p>
          <a:p>
            <a:pPr marL="171450" lvl="0" indent="-171450"/>
            <a:r>
              <a:rPr lang="en-US" dirty="0"/>
              <a:t>Start the app</a:t>
            </a:r>
          </a:p>
          <a:p>
            <a:pPr marL="171450" lvl="0" indent="-171450"/>
            <a:r>
              <a:rPr lang="en-US" dirty="0"/>
              <a:t>Show the routing endpoints defined under Startup.cs </a:t>
            </a:r>
          </a:p>
          <a:p>
            <a:pPr marL="171450" lvl="0" indent="-171450"/>
            <a:r>
              <a:rPr lang="en-US" dirty="0"/>
              <a:t>Access the URI https://localhost:44309/job/1/tasks/index/99 to show how routing is working </a:t>
            </a:r>
          </a:p>
          <a:p>
            <a:pPr marL="171450" lvl="0" indent="-171450"/>
            <a:r>
              <a:rPr lang="en-US" dirty="0"/>
              <a:t>The Task page show some links to access Jobs. However when we click the first link “</a:t>
            </a:r>
            <a:r>
              <a:rPr lang="en-US" b="0" i="0" u="none" strike="noStrike" dirty="0">
                <a:solidFill>
                  <a:srgbClr val="0366D6"/>
                </a:solidFill>
                <a:effectLst/>
                <a:latin typeface="-apple-system"/>
              </a:rPr>
              <a:t>All jobs” to display all the jobs it keeps the ambient value Job ID (1) from the first request. </a:t>
            </a:r>
          </a:p>
          <a:p>
            <a:pPr marL="171450" lvl="0" indent="-171450"/>
            <a:r>
              <a:rPr lang="en-US" dirty="0"/>
              <a:t>Access the second link and show by setting the jobId and id to empty, we achieved the desired URI i.e. https://localhost:44309/Jobs </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614541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4762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1186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2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0470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Classic ASP, JSP, PHP, and ASP.NET (without routing), the URL represents a physical file on disk. In the above example, you see that </a:t>
            </a:r>
            <a:r>
              <a:rPr lang="en-US" i="1" dirty="0"/>
              <a:t>http://example.com/Account/Logic.aspx </a:t>
            </a:r>
            <a:r>
              <a:rPr lang="en-US" dirty="0"/>
              <a:t>is pointing to the </a:t>
            </a:r>
            <a:r>
              <a:rPr lang="en-US" b="1" dirty="0"/>
              <a:t>Login.aspx </a:t>
            </a:r>
            <a:r>
              <a:rPr lang="en-US" dirty="0"/>
              <a:t>file under </a:t>
            </a:r>
            <a:r>
              <a:rPr lang="en-US" b="1" dirty="0"/>
              <a:t>Account</a:t>
            </a:r>
            <a:r>
              <a:rPr lang="en-US" dirty="0"/>
              <a:t> folder of the website project. There is a direct relationship between the URL and the physical file on disk. A request for the URL is received by the web server, which executes the file code to produce a response.</a:t>
            </a:r>
          </a:p>
          <a:p>
            <a:endParaRPr lang="en-US" dirty="0"/>
          </a:p>
          <a:p>
            <a:r>
              <a:rPr lang="en-US" dirty="0"/>
              <a:t>On the other hand, in ASP.NET MVC a URL points to ‘action’ methods of controller classes rather than physical files. Action methods serve up the response. In the example above, </a:t>
            </a:r>
            <a:r>
              <a:rPr lang="en-US" b="1" dirty="0"/>
              <a:t>Account</a:t>
            </a:r>
            <a:r>
              <a:rPr lang="en-US" dirty="0"/>
              <a:t> segment of the URL is mapped to the AccountController class, and Login is mapped to the Login action method in AccountController class. Login method returns a view that is eventually shown in the user’s browser.</a:t>
            </a:r>
          </a:p>
          <a:p>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994834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some URL design guidelines for improved usability:</a:t>
            </a:r>
          </a:p>
          <a:p>
            <a:pPr lvl="1"/>
            <a:r>
              <a:rPr lang="en-US" dirty="0"/>
              <a:t>A domain name easy to remember and easy to spell</a:t>
            </a:r>
          </a:p>
          <a:p>
            <a:pPr lvl="1"/>
            <a:r>
              <a:rPr lang="en-US" dirty="0"/>
              <a:t>Short URLs</a:t>
            </a:r>
          </a:p>
          <a:p>
            <a:pPr lvl="1"/>
            <a:r>
              <a:rPr lang="en-US" dirty="0"/>
              <a:t>Easy-to-type URLs</a:t>
            </a:r>
          </a:p>
          <a:p>
            <a:pPr lvl="1"/>
            <a:r>
              <a:rPr lang="en-US" dirty="0"/>
              <a:t>URLs that reflect the site structure.</a:t>
            </a:r>
          </a:p>
          <a:p>
            <a:pPr lvl="1"/>
            <a:r>
              <a:rPr lang="en-US" b="1" dirty="0"/>
              <a:t>Hackable URLs</a:t>
            </a:r>
            <a:r>
              <a:rPr lang="en-US" dirty="0"/>
              <a:t>: In the example above</a:t>
            </a:r>
            <a:r>
              <a:rPr lang="en-US" i="1" dirty="0"/>
              <a:t>, http://blog.com/2009/4/6 </a:t>
            </a:r>
            <a:r>
              <a:rPr lang="en-US" dirty="0"/>
              <a:t>will return blog posts published on 4/6/2009. In order to look for all blog posts in April 2009, the user should neither use the blog search or click on the month link. If the URL was hackable, the user can just remove the day from the URL, and the blog will return all posts from April 2009. In the same way, the user can just tweak the URL to search for all blog posts published in the year 2009.</a:t>
            </a:r>
          </a:p>
          <a:p>
            <a:pPr lvl="1"/>
            <a:r>
              <a:rPr lang="en-US" b="1" dirty="0"/>
              <a:t>Persistent URLs:</a:t>
            </a:r>
          </a:p>
          <a:p>
            <a:pPr lvl="2"/>
            <a:r>
              <a:rPr lang="en-US" dirty="0"/>
              <a:t>URLs that do not change over time.</a:t>
            </a:r>
          </a:p>
          <a:p>
            <a:pPr lvl="2"/>
            <a:r>
              <a:rPr lang="en-US" dirty="0"/>
              <a:t>Avoid URL breakage from caller sites: If the URLs are not persistent, the links from referring/calling sites break as soon as URLs change. To avoid breaking the incoming traffic, URLs should be planned carefully before launching a website. URLs should remain persistent as much as possible after a website launch.</a:t>
            </a:r>
          </a:p>
          <a:p>
            <a:pPr lvl="1"/>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656758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route is a URL pattern that is mapped to a handler. The handler can be a physical file, such as an .aspx file in a Web Forms application. A handler can also be a class that processes the request, such as a controller in an MVC application.  To define a single route (</a:t>
            </a:r>
            <a:r>
              <a:rPr lang="en-US" dirty="0">
                <a:hlinkClick r:id="rId3"/>
              </a:rPr>
              <a:t>https://docs.microsoft.com/en-us/aspnet/core/mvc/controllers/routing?view=aspnetcore-3.1</a:t>
            </a:r>
            <a:r>
              <a:rPr lang="en-US" dirty="0"/>
              <a:t>), use MapControllerRoute inside the UseEndpoints routing middleware and specify the URL Pattern and optionally a name for the route. </a:t>
            </a:r>
            <a:r>
              <a:rPr lang="en-US" b="0" i="0" dirty="0">
                <a:solidFill>
                  <a:srgbClr val="171717"/>
                </a:solidFill>
                <a:effectLst/>
                <a:latin typeface="Segoe UI" panose="020B0502040204020203" pitchFamily="34" charset="0"/>
              </a:rPr>
              <a:t>Most apps with controllers and views use a route template similar to the </a:t>
            </a:r>
            <a:r>
              <a:rPr lang="en-US" dirty="0"/>
              <a:t>default</a:t>
            </a:r>
            <a:r>
              <a:rPr lang="en-US" b="0" i="0" dirty="0">
                <a:solidFill>
                  <a:srgbClr val="171717"/>
                </a:solidFill>
                <a:effectLst/>
                <a:latin typeface="Segoe UI" panose="020B0502040204020203" pitchFamily="34" charset="0"/>
              </a:rPr>
              <a:t> route.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route template “{controller=Home}/{action=Index}/{Id?}” matches a URL path like /Products/Details/5. Extracts the route values {controller = Products, action = Details, id = 5} by tokenizing the path. The extraction values results in a match if the app has a controller named ProductsController and Details action. </a:t>
            </a:r>
          </a:p>
          <a:p>
            <a:pPr marL="0" indent="0">
              <a:buNone/>
            </a:pPr>
            <a:endParaRPr lang="en-US" dirty="0"/>
          </a:p>
          <a:p>
            <a:r>
              <a:rPr lang="en-US" dirty="0"/>
              <a:t>For more information, see: </a:t>
            </a:r>
            <a:r>
              <a:rPr lang="en-US" dirty="0">
                <a:hlinkClick r:id="rId4"/>
              </a:rPr>
              <a:t>https://docs.microsoft.com/en-us/aspnet/core/fundamentals/routing?view=aspnetcore-3.1</a:t>
            </a:r>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705713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Both techniques are used to create URLs that are:</a:t>
            </a:r>
          </a:p>
          <a:p>
            <a:pPr lvl="1"/>
            <a:r>
              <a:rPr lang="en-US" dirty="0"/>
              <a:t>Short</a:t>
            </a:r>
          </a:p>
          <a:p>
            <a:pPr lvl="1"/>
            <a:r>
              <a:rPr lang="en-US" dirty="0"/>
              <a:t>Easy to type</a:t>
            </a:r>
          </a:p>
          <a:p>
            <a:pPr lvl="1"/>
            <a:r>
              <a:rPr lang="en-US" dirty="0"/>
              <a:t>Visualize the site structure</a:t>
            </a:r>
          </a:p>
          <a:p>
            <a:pPr lvl="1"/>
            <a:r>
              <a:rPr lang="en-US" dirty="0"/>
              <a:t>Hackable: Allowing the user to navigate through the site by hacking off parts of the URL</a:t>
            </a:r>
          </a:p>
          <a:p>
            <a:pPr lvl="0"/>
            <a:endParaRPr lang="en-US" dirty="0"/>
          </a:p>
          <a:p>
            <a:r>
              <a:rPr lang="en-US" dirty="0"/>
              <a:t>However, there are differences between them which are highlighted above. </a:t>
            </a:r>
          </a:p>
          <a:p>
            <a:pPr lvl="1"/>
            <a:r>
              <a:rPr lang="en-US" dirty="0"/>
              <a:t>The main difference is that routing is used for mapping a URL to a resource as specified by a routing rule. On the other hand, URL rewriting is often used to map old URLs to a new set of URLs.</a:t>
            </a:r>
          </a:p>
          <a:p>
            <a:pPr lvl="1"/>
            <a:r>
              <a:rPr lang="en-US" dirty="0"/>
              <a:t>Another key difference is that routing is used to generate URL using the same mapping rules, whereas URL rewriting is applied to incoming requests and never creates a URL.</a:t>
            </a:r>
          </a:p>
          <a:p>
            <a:endParaRPr lang="en-US" dirty="0"/>
          </a:p>
          <a:p>
            <a:r>
              <a:rPr lang="en-US" b="1" dirty="0"/>
              <a:t>URL Rewriting Implementation</a:t>
            </a:r>
          </a:p>
          <a:p>
            <a:pPr lvl="1"/>
            <a:r>
              <a:rPr lang="en-US" dirty="0"/>
              <a:t>URL rewriting can be implemented with ISAPI filters at the IIS Web server level, or with either HTTP modules or HTTP handlers at the ASP.NET level</a:t>
            </a:r>
          </a:p>
          <a:p>
            <a:pPr lvl="1"/>
            <a:r>
              <a:rPr lang="en-US" dirty="0"/>
              <a:t>This article focuses on implementing URL rewriting with ASP.NET, so we will not be delving into the specifics of implementing URL rewriting with ISAPI filters</a:t>
            </a:r>
          </a:p>
          <a:p>
            <a:pPr lvl="1"/>
            <a:r>
              <a:rPr lang="en-US" dirty="0"/>
              <a:t>There are, however, numerous third-party ISAPI filters available for URL rewriting, such as:</a:t>
            </a:r>
          </a:p>
          <a:p>
            <a:pPr lvl="2"/>
            <a:r>
              <a:rPr lang="en-US" dirty="0"/>
              <a:t>ISAPI Rewrite (</a:t>
            </a:r>
            <a:r>
              <a:rPr lang="en-US" dirty="0">
                <a:hlinkClick r:id="rId3"/>
              </a:rPr>
              <a:t>http://www.isapirewrite.com/</a:t>
            </a:r>
            <a:r>
              <a:rPr lang="en-US" dirty="0"/>
              <a:t>)</a:t>
            </a:r>
          </a:p>
          <a:p>
            <a:pPr lvl="2"/>
            <a:r>
              <a:rPr lang="en-US" dirty="0"/>
              <a:t>PageXChanger (</a:t>
            </a:r>
            <a:r>
              <a:rPr lang="en-US" dirty="0">
                <a:hlinkClick r:id="rId4"/>
              </a:rPr>
              <a:t>http://port80software.com/products/pagexchanger/</a:t>
            </a:r>
            <a:r>
              <a:rPr lang="en-US" dirty="0"/>
              <a:t>) </a:t>
            </a: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7851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53698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0409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91017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84810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8AC059-451B-485B-90DE-C382FB5E9554}"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247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719A99-E623-4601-B985-F26945D273CF}"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08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141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3059BD-1BEF-4308-896C-BFD109018373}"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018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7C2647B-2CB6-4DA8-99F1-BFA229753949}"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09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09424F-52EE-4881-87F3-71BBF1CDFBFA}"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794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E79FF6-4089-4F9B-8E7B-21EA13AC4CB8}"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96822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55432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2FC5A46-1B5E-4CD0-B5F3-53F130AAFD15}"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93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30942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147434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01060FE-E596-4D38-8C3D-586C38809B29}" type="datetime1">
              <a:rPr kumimoji="0" lang="en-US" sz="800" b="0" i="0" u="none" strike="noStrike" kern="1200" cap="none" spc="0" normalizeH="0" baseline="0" noProof="0" smtClean="0">
                <a:ln>
                  <a:noFill/>
                </a:ln>
                <a:solidFill>
                  <a:prstClr val="white"/>
                </a:solidFill>
                <a:effectLst/>
                <a:uLnTx/>
                <a:uFillTx/>
                <a:latin typeface="Calibri" panose="020F0502020204030204"/>
                <a:ea typeface="+mn-ea"/>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814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139EBD2-04A7-4D17-9220-0A53AC5266C5}" type="datetime1">
              <a:rPr kumimoji="0" lang="en-US" sz="800" b="0" i="0" u="none" strike="noStrike" kern="1200" cap="none" spc="0" normalizeH="0" baseline="0" noProof="0" smtClean="0">
                <a:ln>
                  <a:noFill/>
                </a:ln>
                <a:solidFill>
                  <a:prstClr val="white"/>
                </a:solidFill>
                <a:effectLst/>
                <a:uLnTx/>
                <a:uFillTx/>
                <a:latin typeface="Calibri" panose="020F0502020204030204"/>
                <a:ea typeface="+mn-ea"/>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603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496219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0541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23192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71145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181727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16F597-F14F-4590-B4BB-707A3AFD478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40475"/>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rPr>
              <a:pPr defTabSz="914400" eaLnBrk="1" fontAlgn="auto" hangingPunct="1">
                <a:spcBef>
                  <a:spcPts val="0"/>
                </a:spcBef>
                <a:spcAft>
                  <a:spcPts val="0"/>
                </a:spcAft>
                <a:def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8933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2016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54499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598479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780779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110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16F597-F14F-4590-B4BB-707A3AFD478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normAutofit/>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21765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30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19160857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170565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8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265352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2584"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1392" y="6336792"/>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rPr>
              <a:pPr defTabSz="914400" eaLnBrk="1" fontAlgn="auto" hangingPunct="1">
                <a:spcBef>
                  <a:spcPts val="0"/>
                </a:spcBef>
                <a:spcAft>
                  <a:spcPts val="0"/>
                </a:spcAft>
                <a:defRPr/>
              </a:pPr>
              <a:t>‹#›</a:t>
            </a:fld>
            <a:endParaRPr lang="en-US" dirty="0">
              <a:solidFill>
                <a:prstClr val="black">
                  <a:tint val="75000"/>
                </a:prstClr>
              </a:solidFill>
            </a:endParaRPr>
          </a:p>
        </p:txBody>
      </p:sp>
    </p:spTree>
    <p:extLst>
      <p:ext uri="{BB962C8B-B14F-4D97-AF65-F5344CB8AC3E}">
        <p14:creationId xmlns:p14="http://schemas.microsoft.com/office/powerpoint/2010/main" val="2935510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29072639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879460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09756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2516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8AC059-451B-485B-90DE-C382FB5E9554}"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0469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719A99-E623-4601-B985-F26945D273CF}"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071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2495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3059BD-1BEF-4308-896C-BFD109018373}"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1992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7C2647B-2CB6-4DA8-99F1-BFA229753949}"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0733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09424F-52EE-4881-87F3-71BBF1CDFBFA}"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222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551618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E79FF6-4089-4F9B-8E7B-21EA13AC4CB8}"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400019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2FC5A46-1B5E-4CD0-B5F3-53F130AAFD15}" type="datetime1">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905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242245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011626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01060FE-E596-4D38-8C3D-586C38809B29}" type="datetime1">
              <a:rPr kumimoji="0" lang="en-US" sz="800" b="0" i="0" u="none" strike="noStrike" kern="1200" cap="none" spc="0" normalizeH="0" baseline="0" noProof="0" smtClean="0">
                <a:ln>
                  <a:noFill/>
                </a:ln>
                <a:solidFill>
                  <a:prstClr val="white"/>
                </a:solidFill>
                <a:effectLst/>
                <a:uLnTx/>
                <a:uFillTx/>
                <a:latin typeface="Calibri" panose="020F0502020204030204"/>
                <a:ea typeface="+mn-ea"/>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2319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139EBD2-04A7-4D17-9220-0A53AC5266C5}" type="datetime1">
              <a:rPr kumimoji="0" lang="en-US" sz="800" b="0" i="0" u="none" strike="noStrike" kern="1200" cap="none" spc="0" normalizeH="0" baseline="0" noProof="0" smtClean="0">
                <a:ln>
                  <a:noFill/>
                </a:ln>
                <a:solidFill>
                  <a:prstClr val="white"/>
                </a:solidFill>
                <a:effectLst/>
                <a:uLnTx/>
                <a:uFillTx/>
                <a:latin typeface="Calibri" panose="020F0502020204030204"/>
                <a:ea typeface="+mn-ea"/>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8655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72273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62947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23849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8114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438792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1859781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455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439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36792"/>
            <a:ext cx="2743200" cy="365125"/>
          </a:xfrm>
        </p:spPr>
        <p:txBody>
          <a:bodyPr/>
          <a:lstStyle>
            <a:lvl1pPr>
              <a:defRPr sz="1000">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rPr>
              <a:pPr defTabSz="914400" eaLnBrk="1" fontAlgn="auto" hangingPunct="1">
                <a:spcBef>
                  <a:spcPts val="0"/>
                </a:spcBef>
                <a:spcAft>
                  <a:spcPts val="0"/>
                </a:spcAft>
                <a:defRPr/>
              </a:pPr>
              <a:t>‹#›</a:t>
            </a:fld>
            <a:endParaRPr lang="en-US" dirty="0">
              <a:solidFill>
                <a:prstClr val="black">
                  <a:tint val="75000"/>
                </a:prstClr>
              </a:solidFill>
            </a:endParaRPr>
          </a:p>
        </p:txBody>
      </p:sp>
    </p:spTree>
    <p:extLst>
      <p:ext uri="{BB962C8B-B14F-4D97-AF65-F5344CB8AC3E}">
        <p14:creationId xmlns:p14="http://schemas.microsoft.com/office/powerpoint/2010/main" val="162094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239859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726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38662A8-215F-48B6-BCB2-3B7A098251B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r>
              <a:rPr lang="en-US" dirty="0">
                <a:solidFill>
                  <a:prstClr val="black">
                    <a:tint val="75000"/>
                  </a:prstClr>
                </a:solidFill>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Segoe UI" panose="020B0502040204020203" pitchFamily="34" charset="0"/>
                <a:cs typeface="Segoe UI" panose="020B0502040204020203" pitchFamily="34" charset="0"/>
              </a:defRPr>
            </a:lvl1pPr>
          </a:lstStyle>
          <a:p>
            <a:pPr defTabSz="914400" eaLnBrk="1" fontAlgn="auto" hangingPunct="1">
              <a:spcBef>
                <a:spcPts val="0"/>
              </a:spcBef>
              <a:spcAft>
                <a:spcPts val="0"/>
              </a:spcAft>
              <a:defRPr/>
            </a:pPr>
            <a:fld id="{AFFF257A-30C5-4AFB-911B-BE4CEEA1EA82}" type="slidenum">
              <a:rPr lang="en-US" smtClean="0">
                <a:solidFill>
                  <a:prstClr val="black">
                    <a:tint val="75000"/>
                  </a:prstClr>
                </a:solidFill>
              </a:rPr>
              <a:pPr defTabSz="914400" eaLnBrk="1" fontAlgn="auto" hangingPunct="1">
                <a:spcBef>
                  <a:spcPts val="0"/>
                </a:spcBef>
                <a:spcAft>
                  <a:spcPts val="0"/>
                </a:spcAft>
                <a:defRPr/>
              </a:pPr>
              <a:t>‹#›</a:t>
            </a:fld>
            <a:endParaRPr lang="en-US" dirty="0">
              <a:solidFill>
                <a:prstClr val="black">
                  <a:tint val="75000"/>
                </a:prstClr>
              </a:solidFill>
            </a:endParaRPr>
          </a:p>
        </p:txBody>
      </p:sp>
    </p:spTree>
    <p:extLst>
      <p:ext uri="{BB962C8B-B14F-4D97-AF65-F5344CB8AC3E}">
        <p14:creationId xmlns:p14="http://schemas.microsoft.com/office/powerpoint/2010/main" val="80325816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38662A8-215F-48B6-BCB2-3B7A098251B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24167"/>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6.tmp"/><Relationship Id="rId4" Type="http://schemas.openxmlformats.org/officeDocument/2006/relationships/image" Target="../media/image15.tm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3"/>
          </p:nvPr>
        </p:nvSpPr>
        <p:spPr/>
        <p:txBody>
          <a:bodyPr/>
          <a:lstStyle/>
          <a:p>
            <a:pPr lvl="0" defTabSz="914354">
              <a:defRPr/>
            </a:pPr>
            <a:r>
              <a:rPr lang="en-US" altLang="en-US" dirty="0">
                <a:solidFill>
                  <a:sysClr val="window" lastClr="FFFFFF"/>
                </a:solidFill>
              </a:rPr>
              <a:t>.NET Core: Developing Cross-Platform Web Apps with ASP.NET Core – Workshop</a:t>
            </a:r>
            <a:r>
              <a:rPr lang="en-US" altLang="en-US" i="1" dirty="0">
                <a:solidFill>
                  <a:sysClr val="window" lastClr="FFFFFF"/>
                </a:solidFill>
              </a:rPr>
              <a:t>PLUS </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1</a:t>
            </a:fld>
            <a:endParaRPr lang="en-US" dirty="0"/>
          </a:p>
        </p:txBody>
      </p:sp>
      <p:sp>
        <p:nvSpPr>
          <p:cNvPr id="5"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8"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v3.1</a:t>
            </a:r>
          </a:p>
        </p:txBody>
      </p:sp>
    </p:spTree>
    <p:extLst>
      <p:ext uri="{BB962C8B-B14F-4D97-AF65-F5344CB8AC3E}">
        <p14:creationId xmlns:p14="http://schemas.microsoft.com/office/powerpoint/2010/main" val="389905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2: Routing Fundamentals</a:t>
            </a:r>
          </a:p>
        </p:txBody>
      </p:sp>
      <p:sp>
        <p:nvSpPr>
          <p:cNvPr id="9" name="Text Placeholder 8"/>
          <p:cNvSpPr>
            <a:spLocks noGrp="1"/>
          </p:cNvSpPr>
          <p:nvPr>
            <p:ph type="body" sz="quarter" idx="14"/>
          </p:nvPr>
        </p:nvSpPr>
        <p:spPr/>
        <p:txBody>
          <a:bodyPr/>
          <a:lstStyle/>
          <a:p>
            <a:r>
              <a:rPr lang="en-US" dirty="0"/>
              <a:t>Lesson: Routing Fundamentals</a:t>
            </a:r>
          </a:p>
        </p:txBody>
      </p:sp>
    </p:spTree>
    <p:extLst>
      <p:ext uri="{BB962C8B-B14F-4D97-AF65-F5344CB8AC3E}">
        <p14:creationId xmlns:p14="http://schemas.microsoft.com/office/powerpoint/2010/main" val="247664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Request Routing</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11</a:t>
            </a:fld>
            <a:endParaRPr lang="en-US" dirty="0"/>
          </a:p>
        </p:txBody>
      </p:sp>
      <p:sp>
        <p:nvSpPr>
          <p:cNvPr id="7" name="Rounded Rectangle 6"/>
          <p:cNvSpPr/>
          <p:nvPr/>
        </p:nvSpPr>
        <p:spPr>
          <a:xfrm>
            <a:off x="304800" y="3352800"/>
            <a:ext cx="2743200" cy="990600"/>
          </a:xfrm>
          <a:prstGeom prst="roundRect">
            <a:avLst/>
          </a:prstGeom>
          <a:solidFill>
            <a:srgbClr val="15AEEF"/>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ASP.NET MVC </a:t>
            </a:r>
            <a:br>
              <a:rPr kumimoji="0" lang="en-US" sz="1800" b="0" i="0" u="none" strike="noStrike" kern="0" cap="none" spc="0" normalizeH="0" baseline="0" noProof="0" dirty="0">
                <a:ln>
                  <a:noFill/>
                </a:ln>
                <a:solidFill>
                  <a:prstClr val="white"/>
                </a:solidFill>
                <a:effectLst/>
                <a:uLnTx/>
                <a:uFillTx/>
                <a:latin typeface="Segoe UI"/>
                <a:ea typeface="+mn-ea"/>
                <a:cs typeface="+mn-cs"/>
              </a:rPr>
            </a:br>
            <a:r>
              <a:rPr kumimoji="0" lang="en-US" sz="1800" b="0" i="0" u="none" strike="noStrike" kern="0" cap="none" spc="0" normalizeH="0" baseline="0" noProof="0" dirty="0">
                <a:ln>
                  <a:noFill/>
                </a:ln>
                <a:solidFill>
                  <a:prstClr val="white"/>
                </a:solidFill>
                <a:effectLst/>
                <a:uLnTx/>
                <a:uFillTx/>
                <a:latin typeface="Segoe UI"/>
                <a:ea typeface="+mn-ea"/>
                <a:cs typeface="+mn-cs"/>
              </a:rPr>
              <a:t>Routing Implementation</a:t>
            </a:r>
          </a:p>
        </p:txBody>
      </p:sp>
      <p:sp>
        <p:nvSpPr>
          <p:cNvPr id="8" name="Rounded Rectangle 7"/>
          <p:cNvSpPr/>
          <p:nvPr/>
        </p:nvSpPr>
        <p:spPr>
          <a:xfrm>
            <a:off x="3124200" y="3367683"/>
            <a:ext cx="2819400" cy="1013697"/>
          </a:xfrm>
          <a:prstGeom prst="roundRect">
            <a:avLst/>
          </a:prstGeom>
          <a:solidFill>
            <a:srgbClr val="15AEEF"/>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ASP.NET Web API Routing Implementation</a:t>
            </a:r>
          </a:p>
        </p:txBody>
      </p:sp>
      <p:sp>
        <p:nvSpPr>
          <p:cNvPr id="9" name="TextBox 8"/>
          <p:cNvSpPr txBox="1"/>
          <p:nvPr/>
        </p:nvSpPr>
        <p:spPr>
          <a:xfrm>
            <a:off x="342900" y="2247900"/>
            <a:ext cx="2667000" cy="369332"/>
          </a:xfrm>
          <a:prstGeom prst="rect">
            <a:avLst/>
          </a:prstGeom>
          <a:noFill/>
        </p:spPr>
        <p:txBody>
          <a:bodyPr wrap="square" rtlCol="0">
            <a:spAutoFit/>
          </a:bodyPr>
          <a:lstStyle/>
          <a:p>
            <a:pPr algn="ctr"/>
            <a:r>
              <a:rPr lang="en-US" dirty="0">
                <a:solidFill>
                  <a:srgbClr val="000000"/>
                </a:solidFill>
                <a:latin typeface="Segoe UI Light" panose="020B0502040204020203" pitchFamily="34" charset="0"/>
                <a:cs typeface="Segoe UI Light" panose="020B0502040204020203" pitchFamily="34" charset="0"/>
              </a:rPr>
              <a:t>ASP.NET MVC Request</a:t>
            </a:r>
          </a:p>
        </p:txBody>
      </p:sp>
      <p:sp>
        <p:nvSpPr>
          <p:cNvPr id="10" name="TextBox 9"/>
          <p:cNvSpPr txBox="1"/>
          <p:nvPr/>
        </p:nvSpPr>
        <p:spPr>
          <a:xfrm>
            <a:off x="2970990" y="2247538"/>
            <a:ext cx="2971800" cy="369332"/>
          </a:xfrm>
          <a:prstGeom prst="rect">
            <a:avLst/>
          </a:prstGeom>
          <a:noFill/>
        </p:spPr>
        <p:txBody>
          <a:bodyPr wrap="square" rtlCol="0">
            <a:spAutoFit/>
          </a:bodyPr>
          <a:lstStyle/>
          <a:p>
            <a:pPr algn="ctr"/>
            <a:r>
              <a:rPr lang="en-US" dirty="0">
                <a:solidFill>
                  <a:srgbClr val="000000"/>
                </a:solidFill>
                <a:latin typeface="Segoe UI Light" panose="020B0502040204020203" pitchFamily="34" charset="0"/>
                <a:cs typeface="Segoe UI Light" panose="020B0502040204020203" pitchFamily="34" charset="0"/>
              </a:rPr>
              <a:t>ASP.NET Web API Request</a:t>
            </a:r>
          </a:p>
        </p:txBody>
      </p:sp>
      <p:cxnSp>
        <p:nvCxnSpPr>
          <p:cNvPr id="11" name="Straight Arrow Connector 10"/>
          <p:cNvCxnSpPr>
            <a:stCxn id="9" idx="2"/>
            <a:endCxn id="7" idx="0"/>
          </p:cNvCxnSpPr>
          <p:nvPr/>
        </p:nvCxnSpPr>
        <p:spPr>
          <a:xfrm>
            <a:off x="1676400" y="2617232"/>
            <a:ext cx="0" cy="735568"/>
          </a:xfrm>
          <a:prstGeom prst="straightConnector1">
            <a:avLst/>
          </a:prstGeom>
          <a:noFill/>
          <a:ln w="9525" cap="flat" cmpd="sng" algn="ctr">
            <a:solidFill>
              <a:srgbClr val="15AEEF">
                <a:shade val="95000"/>
                <a:satMod val="105000"/>
              </a:srgbClr>
            </a:solidFill>
            <a:prstDash val="solid"/>
            <a:tailEnd type="triangle"/>
          </a:ln>
          <a:effectLst/>
        </p:spPr>
      </p:cxnSp>
      <p:cxnSp>
        <p:nvCxnSpPr>
          <p:cNvPr id="12" name="Straight Arrow Connector 11"/>
          <p:cNvCxnSpPr>
            <a:stCxn id="10" idx="2"/>
          </p:cNvCxnSpPr>
          <p:nvPr/>
        </p:nvCxnSpPr>
        <p:spPr>
          <a:xfrm>
            <a:off x="4456890" y="2616870"/>
            <a:ext cx="0" cy="735568"/>
          </a:xfrm>
          <a:prstGeom prst="straightConnector1">
            <a:avLst/>
          </a:prstGeom>
          <a:noFill/>
          <a:ln w="9525" cap="flat" cmpd="sng" algn="ctr">
            <a:solidFill>
              <a:srgbClr val="15AEEF">
                <a:shade val="95000"/>
                <a:satMod val="105000"/>
              </a:srgbClr>
            </a:solidFill>
            <a:prstDash val="solid"/>
            <a:tailEnd type="triangle"/>
          </a:ln>
          <a:effectLst/>
        </p:spPr>
      </p:cxnSp>
      <p:sp>
        <p:nvSpPr>
          <p:cNvPr id="13" name="TextBox 12"/>
          <p:cNvSpPr txBox="1"/>
          <p:nvPr/>
        </p:nvSpPr>
        <p:spPr>
          <a:xfrm>
            <a:off x="1" y="1205512"/>
            <a:ext cx="6078167"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rPr>
              <a:t>ASP.NET 4</a:t>
            </a:r>
          </a:p>
        </p:txBody>
      </p:sp>
      <p:sp>
        <p:nvSpPr>
          <p:cNvPr id="14" name="TextBox 13"/>
          <p:cNvSpPr txBox="1"/>
          <p:nvPr/>
        </p:nvSpPr>
        <p:spPr>
          <a:xfrm>
            <a:off x="347763" y="5043074"/>
            <a:ext cx="5886046"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Similar behavior</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Separate implementations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Developed by two different teams in Microsoft</a:t>
            </a:r>
          </a:p>
        </p:txBody>
      </p:sp>
      <p:sp>
        <p:nvSpPr>
          <p:cNvPr id="15" name="Rounded Rectangle 14"/>
          <p:cNvSpPr/>
          <p:nvPr/>
        </p:nvSpPr>
        <p:spPr>
          <a:xfrm>
            <a:off x="6250022" y="3372256"/>
            <a:ext cx="5594216" cy="990600"/>
          </a:xfrm>
          <a:prstGeom prst="roundRect">
            <a:avLst/>
          </a:prstGeom>
          <a:solidFill>
            <a:srgbClr val="00B050"/>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ASP.NET MVC </a:t>
            </a:r>
            <a:br>
              <a:rPr kumimoji="0" lang="en-US" sz="1800" b="0" i="0" u="none" strike="noStrike" kern="0" cap="none" spc="0" normalizeH="0" baseline="0" noProof="0" dirty="0">
                <a:ln>
                  <a:noFill/>
                </a:ln>
                <a:solidFill>
                  <a:prstClr val="white"/>
                </a:solidFill>
                <a:effectLst/>
                <a:uLnTx/>
                <a:uFillTx/>
                <a:latin typeface="Segoe UI"/>
                <a:ea typeface="+mn-ea"/>
                <a:cs typeface="+mn-cs"/>
              </a:rPr>
            </a:br>
            <a:r>
              <a:rPr kumimoji="0" lang="en-US" sz="1800" b="0" i="0" u="none" strike="noStrike" kern="0" cap="none" spc="0" normalizeH="0" baseline="0" noProof="0" dirty="0">
                <a:ln>
                  <a:noFill/>
                </a:ln>
                <a:solidFill>
                  <a:prstClr val="white"/>
                </a:solidFill>
                <a:effectLst/>
                <a:uLnTx/>
                <a:uFillTx/>
                <a:latin typeface="Segoe UI"/>
                <a:ea typeface="+mn-ea"/>
                <a:cs typeface="+mn-cs"/>
              </a:rPr>
              <a:t>Routing Implementation</a:t>
            </a:r>
          </a:p>
        </p:txBody>
      </p:sp>
      <p:sp>
        <p:nvSpPr>
          <p:cNvPr id="16" name="TextBox 15"/>
          <p:cNvSpPr txBox="1"/>
          <p:nvPr/>
        </p:nvSpPr>
        <p:spPr>
          <a:xfrm>
            <a:off x="6078168" y="2267356"/>
            <a:ext cx="2667000" cy="369332"/>
          </a:xfrm>
          <a:prstGeom prst="rect">
            <a:avLst/>
          </a:prstGeom>
          <a:noFill/>
        </p:spPr>
        <p:txBody>
          <a:bodyPr wrap="square" rtlCol="0">
            <a:spAutoFit/>
          </a:bodyPr>
          <a:lstStyle/>
          <a:p>
            <a:pPr algn="ctr"/>
            <a:r>
              <a:rPr lang="en-US" dirty="0">
                <a:solidFill>
                  <a:srgbClr val="000000"/>
                </a:solidFill>
                <a:latin typeface="Segoe UI Light" panose="020B0502040204020203" pitchFamily="34" charset="0"/>
                <a:cs typeface="Segoe UI Light" panose="020B0502040204020203" pitchFamily="34" charset="0"/>
              </a:rPr>
              <a:t>ASP.NET MVC Request</a:t>
            </a:r>
          </a:p>
        </p:txBody>
      </p:sp>
      <p:sp>
        <p:nvSpPr>
          <p:cNvPr id="17" name="TextBox 16"/>
          <p:cNvSpPr txBox="1"/>
          <p:nvPr/>
        </p:nvSpPr>
        <p:spPr>
          <a:xfrm>
            <a:off x="8899056" y="2281114"/>
            <a:ext cx="2971800" cy="369332"/>
          </a:xfrm>
          <a:prstGeom prst="rect">
            <a:avLst/>
          </a:prstGeom>
          <a:noFill/>
        </p:spPr>
        <p:txBody>
          <a:bodyPr wrap="square" rtlCol="0">
            <a:spAutoFit/>
          </a:bodyPr>
          <a:lstStyle/>
          <a:p>
            <a:pPr algn="ctr"/>
            <a:r>
              <a:rPr lang="en-US" dirty="0">
                <a:solidFill>
                  <a:srgbClr val="000000"/>
                </a:solidFill>
                <a:latin typeface="Segoe UI Light" panose="020B0502040204020203" pitchFamily="34" charset="0"/>
                <a:cs typeface="Segoe UI Light" panose="020B0502040204020203" pitchFamily="34" charset="0"/>
              </a:rPr>
              <a:t>ASP.NET Web API Request</a:t>
            </a:r>
          </a:p>
        </p:txBody>
      </p:sp>
      <p:cxnSp>
        <p:nvCxnSpPr>
          <p:cNvPr id="18" name="Straight Arrow Connector 17"/>
          <p:cNvCxnSpPr>
            <a:stCxn id="16" idx="2"/>
          </p:cNvCxnSpPr>
          <p:nvPr/>
        </p:nvCxnSpPr>
        <p:spPr>
          <a:xfrm>
            <a:off x="7411668" y="2636688"/>
            <a:ext cx="11349" cy="735568"/>
          </a:xfrm>
          <a:prstGeom prst="straightConnector1">
            <a:avLst/>
          </a:prstGeom>
          <a:noFill/>
          <a:ln w="9525" cap="flat" cmpd="sng" algn="ctr">
            <a:solidFill>
              <a:srgbClr val="0E715F">
                <a:shade val="95000"/>
                <a:satMod val="105000"/>
              </a:srgbClr>
            </a:solidFill>
            <a:prstDash val="solid"/>
            <a:tailEnd type="triangle"/>
          </a:ln>
          <a:effectLst/>
        </p:spPr>
      </p:cxnSp>
      <p:cxnSp>
        <p:nvCxnSpPr>
          <p:cNvPr id="19" name="Straight Arrow Connector 18"/>
          <p:cNvCxnSpPr>
            <a:stCxn id="17" idx="2"/>
          </p:cNvCxnSpPr>
          <p:nvPr/>
        </p:nvCxnSpPr>
        <p:spPr>
          <a:xfrm>
            <a:off x="10384956" y="2650446"/>
            <a:ext cx="0" cy="735568"/>
          </a:xfrm>
          <a:prstGeom prst="straightConnector1">
            <a:avLst/>
          </a:prstGeom>
          <a:noFill/>
          <a:ln w="9525" cap="flat" cmpd="sng" algn="ctr">
            <a:solidFill>
              <a:srgbClr val="0E715F">
                <a:shade val="95000"/>
                <a:satMod val="105000"/>
              </a:srgbClr>
            </a:solidFill>
            <a:prstDash val="solid"/>
            <a:tailEnd type="triangle"/>
          </a:ln>
          <a:effectLst/>
        </p:spPr>
      </p:cxnSp>
      <p:sp>
        <p:nvSpPr>
          <p:cNvPr id="20" name="TextBox 19"/>
          <p:cNvSpPr txBox="1"/>
          <p:nvPr/>
        </p:nvSpPr>
        <p:spPr>
          <a:xfrm>
            <a:off x="6096000" y="1224968"/>
            <a:ext cx="609600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rPr>
              <a:t>ASP.NET Core</a:t>
            </a:r>
          </a:p>
        </p:txBody>
      </p:sp>
      <p:sp>
        <p:nvSpPr>
          <p:cNvPr id="21" name="TextBox 20"/>
          <p:cNvSpPr txBox="1"/>
          <p:nvPr/>
        </p:nvSpPr>
        <p:spPr>
          <a:xfrm>
            <a:off x="6328655" y="5062530"/>
            <a:ext cx="5007313"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Same implementation and behavior</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Share the same framework</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Rewritten from ground-up</a:t>
            </a:r>
          </a:p>
        </p:txBody>
      </p:sp>
      <p:cxnSp>
        <p:nvCxnSpPr>
          <p:cNvPr id="22" name="Straight Connector 21"/>
          <p:cNvCxnSpPr/>
          <p:nvPr/>
        </p:nvCxnSpPr>
        <p:spPr>
          <a:xfrm>
            <a:off x="6096000" y="1205512"/>
            <a:ext cx="0" cy="4966688"/>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0737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304800"/>
            <a:ext cx="11811000" cy="685800"/>
          </a:xfrm>
        </p:spPr>
        <p:txBody>
          <a:bodyPr>
            <a:normAutofit fontScale="90000"/>
          </a:bodyPr>
          <a:lstStyle/>
          <a:p>
            <a:pPr lvl="0"/>
            <a:r>
              <a:rPr lang="en-US" b="1" dirty="0"/>
              <a:t>ASP.NET Core MVC: </a:t>
            </a:r>
            <a:r>
              <a:rPr lang="en-US" dirty="0"/>
              <a:t>Routing in HTTP Application Processing Pipeline</a:t>
            </a:r>
          </a:p>
        </p:txBody>
      </p:sp>
      <p:sp>
        <p:nvSpPr>
          <p:cNvPr id="4" name="Slide Number Placeholder 3"/>
          <p:cNvSpPr>
            <a:spLocks noGrp="1"/>
          </p:cNvSpPr>
          <p:nvPr>
            <p:ph type="sldNum" sz="quarter" idx="12"/>
          </p:nvPr>
        </p:nvSpPr>
        <p:spPr>
          <a:xfrm>
            <a:off x="8698230" y="6324758"/>
            <a:ext cx="2743200" cy="365125"/>
          </a:xfrm>
        </p:spPr>
        <p:txBody>
          <a:bodyPr/>
          <a:lstStyle/>
          <a:p>
            <a:fld id="{A0AE9EC9-F182-4A35-8041-CBBE9CFA6E78}" type="slidenum">
              <a:rPr lang="en-US" smtClean="0"/>
              <a:pPr/>
              <a:t>12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120699"/>
            <a:ext cx="7689574" cy="5204060"/>
          </a:xfrm>
          <a:prstGeom prst="rect">
            <a:avLst/>
          </a:prstGeom>
        </p:spPr>
      </p:pic>
      <p:sp>
        <p:nvSpPr>
          <p:cNvPr id="9" name="TextBox 8"/>
          <p:cNvSpPr txBox="1"/>
          <p:nvPr/>
        </p:nvSpPr>
        <p:spPr>
          <a:xfrm>
            <a:off x="1066800" y="5595458"/>
            <a:ext cx="594360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5"/>
                </a:solidFill>
                <a:effectLst/>
                <a:uLnTx/>
                <a:uFillTx/>
              </a:rPr>
              <a:t>ASP.NET Core MVC implements routing through middleware.</a:t>
            </a:r>
          </a:p>
        </p:txBody>
      </p:sp>
    </p:spTree>
    <p:extLst>
      <p:ext uri="{BB962C8B-B14F-4D97-AF65-F5344CB8AC3E}">
        <p14:creationId xmlns:p14="http://schemas.microsoft.com/office/powerpoint/2010/main" val="393535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ASP.NET Core MVC Routing Pipeline [Middleware]</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13</a:t>
            </a:fld>
            <a:endParaRPr lang="en-US" dirty="0"/>
          </a:p>
        </p:txBody>
      </p:sp>
      <p:pic>
        <p:nvPicPr>
          <p:cNvPr id="9" name="Content Placeholder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7210426" y="1905000"/>
            <a:ext cx="4759392" cy="304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9753600" y="2133600"/>
            <a:ext cx="833773" cy="384721"/>
          </a:xfrm>
          <a:prstGeom prst="rect">
            <a:avLst/>
          </a:prstGeom>
          <a:solidFill>
            <a:srgbClr val="6A8BDB"/>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00"/>
                </a:solidFill>
                <a:effectLst/>
                <a:uLnTx/>
                <a:uFillTx/>
              </a:rPr>
              <a:t>Routing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rPr>
              <a:t>Middleware</a:t>
            </a:r>
          </a:p>
        </p:txBody>
      </p:sp>
      <p:graphicFrame>
        <p:nvGraphicFramePr>
          <p:cNvPr id="11" name="Diagram 10"/>
          <p:cNvGraphicFramePr/>
          <p:nvPr>
            <p:extLst>
              <p:ext uri="{D42A27DB-BD31-4B8C-83A1-F6EECF244321}">
                <p14:modId xmlns:p14="http://schemas.microsoft.com/office/powerpoint/2010/main" val="133022990"/>
              </p:ext>
            </p:extLst>
          </p:nvPr>
        </p:nvGraphicFramePr>
        <p:xfrm>
          <a:off x="457200" y="1535249"/>
          <a:ext cx="6705600" cy="43095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0022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URL Parameter Value Mapping</a:t>
            </a:r>
          </a:p>
        </p:txBody>
      </p:sp>
      <p:sp>
        <p:nvSpPr>
          <p:cNvPr id="8" name="Slide Number Placeholder 7"/>
          <p:cNvSpPr>
            <a:spLocks noGrp="1"/>
          </p:cNvSpPr>
          <p:nvPr>
            <p:ph type="sldNum" sz="quarter" idx="12"/>
          </p:nvPr>
        </p:nvSpPr>
        <p:spPr/>
        <p:txBody>
          <a:bodyPr/>
          <a:lstStyle/>
          <a:p>
            <a:pPr>
              <a:defRPr/>
            </a:pPr>
            <a:fld id="{FB652213-B38A-4919-9374-0996C08E32BA}" type="slidenum">
              <a:rPr lang="en-US" smtClean="0"/>
              <a:pPr>
                <a:defRPr/>
              </a:pPr>
              <a:t>14</a:t>
            </a:fld>
            <a:endParaRPr lang="en-US" dirty="0"/>
          </a:p>
        </p:txBody>
      </p:sp>
      <p:sp>
        <p:nvSpPr>
          <p:cNvPr id="10" name="Content Placeholder 9"/>
          <p:cNvSpPr>
            <a:spLocks noGrp="1"/>
          </p:cNvSpPr>
          <p:nvPr>
            <p:ph sz="quarter" idx="4294967295"/>
          </p:nvPr>
        </p:nvSpPr>
        <p:spPr>
          <a:xfrm>
            <a:off x="0" y="1143000"/>
            <a:ext cx="11277600" cy="4953000"/>
          </a:xfrm>
        </p:spPr>
        <p:txBody>
          <a:bodyPr/>
          <a:lstStyle/>
          <a:p>
            <a:pPr marL="0" indent="0">
              <a:buNone/>
            </a:pPr>
            <a:r>
              <a:rPr lang="en-US" dirty="0"/>
              <a:t>    URL Pattern:  </a:t>
            </a:r>
            <a:r>
              <a:rPr lang="en-US" dirty="0">
                <a:latin typeface="Courier New" pitchFamily="49" charset="0"/>
                <a:cs typeface="Courier New" pitchFamily="49" charset="0"/>
              </a:rPr>
              <a:t>{first}/{second}/{third}</a:t>
            </a:r>
          </a:p>
          <a:p>
            <a:endParaRPr lang="en-US" dirty="0"/>
          </a:p>
        </p:txBody>
      </p:sp>
      <p:graphicFrame>
        <p:nvGraphicFramePr>
          <p:cNvPr id="11" name="Content Placeholder 5"/>
          <p:cNvGraphicFramePr>
            <a:graphicFrameLocks/>
          </p:cNvGraphicFramePr>
          <p:nvPr>
            <p:extLst>
              <p:ext uri="{D42A27DB-BD31-4B8C-83A1-F6EECF244321}">
                <p14:modId xmlns:p14="http://schemas.microsoft.com/office/powerpoint/2010/main" val="793740563"/>
              </p:ext>
            </p:extLst>
          </p:nvPr>
        </p:nvGraphicFramePr>
        <p:xfrm>
          <a:off x="381000" y="1828800"/>
          <a:ext cx="11201401" cy="2531110"/>
        </p:xfrm>
        <a:graphic>
          <a:graphicData uri="http://schemas.openxmlformats.org/drawingml/2006/table">
            <a:tbl>
              <a:tblPr firstRow="1" bandRow="1">
                <a:tableStyleId>{5C22544A-7EE6-4342-B048-85BDC9FD1C3A}</a:tableStyleId>
              </a:tblPr>
              <a:tblGrid>
                <a:gridCol w="3900488">
                  <a:extLst>
                    <a:ext uri="{9D8B030D-6E8A-4147-A177-3AD203B41FA5}">
                      <a16:colId xmlns:a16="http://schemas.microsoft.com/office/drawing/2014/main" val="20000"/>
                    </a:ext>
                  </a:extLst>
                </a:gridCol>
                <a:gridCol w="7300913">
                  <a:extLst>
                    <a:ext uri="{9D8B030D-6E8A-4147-A177-3AD203B41FA5}">
                      <a16:colId xmlns:a16="http://schemas.microsoft.com/office/drawing/2014/main" val="20001"/>
                    </a:ext>
                  </a:extLst>
                </a:gridCol>
              </a:tblGrid>
              <a:tr h="370840">
                <a:tc>
                  <a:txBody>
                    <a:bodyPr/>
                    <a:lstStyle/>
                    <a:p>
                      <a:r>
                        <a:rPr lang="en-US" dirty="0">
                          <a:latin typeface="Segoe UI" panose="020B0502040204020203" pitchFamily="34" charset="0"/>
                          <a:cs typeface="Segoe UI" panose="020B0502040204020203" pitchFamily="34" charset="0"/>
                        </a:rPr>
                        <a:t>URL</a:t>
                      </a:r>
                    </a:p>
                  </a:txBody>
                  <a:tcPr/>
                </a:tc>
                <a:tc>
                  <a:txBody>
                    <a:bodyPr/>
                    <a:lstStyle/>
                    <a:p>
                      <a:r>
                        <a:rPr lang="en-US" dirty="0">
                          <a:latin typeface="Segoe UI" panose="020B0502040204020203" pitchFamily="34" charset="0"/>
                          <a:cs typeface="Segoe UI" panose="020B0502040204020203" pitchFamily="34" charset="0"/>
                        </a:rPr>
                        <a:t>URL Parameter Values</a:t>
                      </a:r>
                    </a:p>
                  </a:txBody>
                  <a:tcPr/>
                </a:tc>
                <a:extLst>
                  <a:ext uri="{0D108BD9-81ED-4DB2-BD59-A6C34878D82A}">
                    <a16:rowId xmlns:a16="http://schemas.microsoft.com/office/drawing/2014/main" val="10000"/>
                  </a:ext>
                </a:extLst>
              </a:tr>
              <a:tr h="370840">
                <a:tc>
                  <a:txBody>
                    <a:bodyPr/>
                    <a:lstStyle/>
                    <a:p>
                      <a:r>
                        <a:rPr lang="en-US" dirty="0">
                          <a:effectLst/>
                          <a:latin typeface="Segoe UI" panose="020B0502040204020203" pitchFamily="34" charset="0"/>
                          <a:cs typeface="Segoe UI" panose="020B0502040204020203" pitchFamily="34" charset="0"/>
                        </a:rPr>
                        <a:t>~/Products/Show/123</a:t>
                      </a:r>
                    </a:p>
                  </a:txBody>
                  <a:tcPr marL="38100" marR="38100" marT="85725" marB="85725"/>
                </a:tc>
                <a:tc>
                  <a:txBody>
                    <a:bodyPr/>
                    <a:lstStyle/>
                    <a:p>
                      <a:r>
                        <a:rPr lang="en-US" dirty="0">
                          <a:effectLst/>
                          <a:latin typeface="Segoe UI" panose="020B0502040204020203" pitchFamily="34" charset="0"/>
                          <a:cs typeface="Segoe UI" panose="020B0502040204020203" pitchFamily="34" charset="0"/>
                        </a:rPr>
                        <a:t>first </a:t>
                      </a:r>
                      <a:r>
                        <a:rPr lang="en-US" baseline="0" dirty="0">
                          <a:effectLst/>
                          <a:latin typeface="Segoe UI" panose="020B0502040204020203" pitchFamily="34" charset="0"/>
                          <a:cs typeface="Segoe UI" panose="020B0502040204020203" pitchFamily="34" charset="0"/>
                        </a:rPr>
                        <a:t>= “Products”; second = “Show”</a:t>
                      </a:r>
                    </a:p>
                    <a:p>
                      <a:r>
                        <a:rPr lang="en-US" baseline="0" dirty="0">
                          <a:effectLst/>
                          <a:latin typeface="Segoe UI" panose="020B0502040204020203" pitchFamily="34" charset="0"/>
                          <a:cs typeface="Segoe UI" panose="020B0502040204020203" pitchFamily="34" charset="0"/>
                        </a:rPr>
                        <a:t>third = “123”</a:t>
                      </a:r>
                      <a:endParaRPr lang="en-US" dirty="0">
                        <a:effectLst/>
                        <a:latin typeface="Segoe UI" panose="020B0502040204020203" pitchFamily="34" charset="0"/>
                        <a:cs typeface="Segoe UI" panose="020B0502040204020203" pitchFamily="34" charset="0"/>
                      </a:endParaRPr>
                    </a:p>
                  </a:txBody>
                  <a:tcPr marL="38100" marR="38100" marT="85725" marB="85725"/>
                </a:tc>
                <a:extLst>
                  <a:ext uri="{0D108BD9-81ED-4DB2-BD59-A6C34878D82A}">
                    <a16:rowId xmlns:a16="http://schemas.microsoft.com/office/drawing/2014/main" val="10001"/>
                  </a:ext>
                </a:extLst>
              </a:tr>
              <a:tr h="370840">
                <a:tc>
                  <a:txBody>
                    <a:bodyPr/>
                    <a:lstStyle/>
                    <a:p>
                      <a:r>
                        <a:rPr lang="en-US" dirty="0">
                          <a:effectLst/>
                          <a:latin typeface="Segoe UI" panose="020B0502040204020203" pitchFamily="34" charset="0"/>
                          <a:cs typeface="Segoe UI" panose="020B0502040204020203" pitchFamily="34" charset="0"/>
                        </a:rPr>
                        <a:t>~/electronics/pcs/baz</a:t>
                      </a:r>
                    </a:p>
                  </a:txBody>
                  <a:tcPr marL="38100" marR="38100" marT="85725" marB="85725"/>
                </a:tc>
                <a:tc>
                  <a:txBody>
                    <a:bodyPr/>
                    <a:lstStyle/>
                    <a:p>
                      <a:r>
                        <a:rPr lang="en-US" baseline="0" dirty="0">
                          <a:effectLst/>
                          <a:latin typeface="Segoe UI" panose="020B0502040204020203" pitchFamily="34" charset="0"/>
                          <a:cs typeface="Segoe UI" panose="020B0502040204020203" pitchFamily="34" charset="0"/>
                        </a:rPr>
                        <a:t>first = “electronics”; second = “pcs”</a:t>
                      </a:r>
                    </a:p>
                    <a:p>
                      <a:r>
                        <a:rPr lang="en-US" baseline="0" dirty="0">
                          <a:effectLst/>
                          <a:latin typeface="Segoe UI" panose="020B0502040204020203" pitchFamily="34" charset="0"/>
                          <a:cs typeface="Segoe UI" panose="020B0502040204020203" pitchFamily="34" charset="0"/>
                        </a:rPr>
                        <a:t>third = “baz”</a:t>
                      </a:r>
                      <a:endParaRPr lang="en-US" dirty="0">
                        <a:effectLst/>
                        <a:latin typeface="Segoe UI" panose="020B0502040204020203" pitchFamily="34" charset="0"/>
                        <a:cs typeface="Segoe UI" panose="020B0502040204020203" pitchFamily="34" charset="0"/>
                      </a:endParaRPr>
                    </a:p>
                  </a:txBody>
                  <a:tcPr marL="38100" marR="38100" marT="85725" marB="85725"/>
                </a:tc>
                <a:extLst>
                  <a:ext uri="{0D108BD9-81ED-4DB2-BD59-A6C34878D82A}">
                    <a16:rowId xmlns:a16="http://schemas.microsoft.com/office/drawing/2014/main" val="10002"/>
                  </a:ext>
                </a:extLst>
              </a:tr>
              <a:tr h="370840">
                <a:tc>
                  <a:txBody>
                    <a:bodyPr/>
                    <a:lstStyle/>
                    <a:p>
                      <a:r>
                        <a:rPr lang="en-US" dirty="0">
                          <a:effectLst/>
                          <a:latin typeface="Segoe UI" panose="020B0502040204020203" pitchFamily="34" charset="0"/>
                          <a:cs typeface="Segoe UI" panose="020B0502040204020203" pitchFamily="34" charset="0"/>
                        </a:rPr>
                        <a:t>~/a.b/b-c</a:t>
                      </a:r>
                    </a:p>
                  </a:txBody>
                  <a:tcPr marL="38100" marR="38100" marT="85725" marB="85725"/>
                </a:tc>
                <a:tc>
                  <a:txBody>
                    <a:bodyPr/>
                    <a:lstStyle/>
                    <a:p>
                      <a:r>
                        <a:rPr lang="en-US" dirty="0">
                          <a:effectLst/>
                          <a:latin typeface="Segoe UI" panose="020B0502040204020203" pitchFamily="34" charset="0"/>
                          <a:cs typeface="Segoe UI" panose="020B0502040204020203" pitchFamily="34" charset="0"/>
                        </a:rPr>
                        <a:t>first</a:t>
                      </a:r>
                      <a:r>
                        <a:rPr lang="en-US" baseline="0" dirty="0">
                          <a:effectLst/>
                          <a:latin typeface="Segoe UI" panose="020B0502040204020203" pitchFamily="34" charset="0"/>
                          <a:cs typeface="Segoe UI" panose="020B0502040204020203" pitchFamily="34" charset="0"/>
                        </a:rPr>
                        <a:t> = “a.b”; second = “b-c”</a:t>
                      </a:r>
                    </a:p>
                    <a:p>
                      <a:r>
                        <a:rPr lang="en-US" baseline="0" dirty="0">
                          <a:effectLst/>
                          <a:latin typeface="Segoe UI" panose="020B0502040204020203" pitchFamily="34" charset="0"/>
                          <a:cs typeface="Segoe UI" panose="020B0502040204020203" pitchFamily="34" charset="0"/>
                        </a:rPr>
                        <a:t>third = “”</a:t>
                      </a:r>
                      <a:endParaRPr lang="en-US" dirty="0">
                        <a:effectLst/>
                        <a:latin typeface="Segoe UI" panose="020B0502040204020203" pitchFamily="34" charset="0"/>
                        <a:cs typeface="Segoe UI" panose="020B0502040204020203" pitchFamily="34" charset="0"/>
                      </a:endParaRPr>
                    </a:p>
                  </a:txBody>
                  <a:tcPr marL="38100" marR="38100" marT="85725" marB="85725"/>
                </a:tc>
                <a:extLst>
                  <a:ext uri="{0D108BD9-81ED-4DB2-BD59-A6C34878D82A}">
                    <a16:rowId xmlns:a16="http://schemas.microsoft.com/office/drawing/2014/main" val="10003"/>
                  </a:ext>
                </a:extLst>
              </a:tr>
            </a:tbl>
          </a:graphicData>
        </a:graphic>
      </p:graphicFrame>
      <p:grpSp>
        <p:nvGrpSpPr>
          <p:cNvPr id="23" name="Group 22"/>
          <p:cNvGrpSpPr/>
          <p:nvPr/>
        </p:nvGrpSpPr>
        <p:grpSpPr>
          <a:xfrm>
            <a:off x="457200" y="4495800"/>
            <a:ext cx="8305800" cy="1533797"/>
            <a:chOff x="457200" y="4724400"/>
            <a:chExt cx="8305800" cy="1533797"/>
          </a:xfrm>
        </p:grpSpPr>
        <p:sp>
          <p:nvSpPr>
            <p:cNvPr id="24" name="TextBox 23"/>
            <p:cNvSpPr txBox="1"/>
            <p:nvPr/>
          </p:nvSpPr>
          <p:spPr>
            <a:xfrm>
              <a:off x="457200" y="5314890"/>
              <a:ext cx="83058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2000" b="1" i="0" u="none" strike="noStrike" kern="0" cap="none" spc="0" normalizeH="0" baseline="0" noProof="0" dirty="0">
                  <a:ln>
                    <a:noFill/>
                  </a:ln>
                  <a:solidFill>
                    <a:prstClr val="black"/>
                  </a:solidFill>
                  <a:effectLst/>
                  <a:uLnTx/>
                  <a:uFillTx/>
                  <a:latin typeface="Segoe UI"/>
                  <a:cs typeface="Courier New" pitchFamily="49" charset="0"/>
                </a:rPr>
                <a:t>URL: </a:t>
              </a:r>
              <a:r>
                <a:rPr kumimoji="0" lang="en-US" sz="2000" b="0" i="0" u="none" strike="noStrike" kern="0" cap="none" spc="0" normalizeH="0" baseline="0" noProof="0" dirty="0">
                  <a:ln>
                    <a:noFill/>
                  </a:ln>
                  <a:solidFill>
                    <a:prstClr val="black"/>
                  </a:solidFill>
                  <a:effectLst/>
                  <a:uLnTx/>
                  <a:uFillTx/>
                  <a:latin typeface="Courier New" pitchFamily="49" charset="0"/>
                  <a:cs typeface="Courier New" pitchFamily="49" charset="0"/>
                </a:rPr>
                <a:t>~</a:t>
              </a:r>
              <a:r>
                <a:rPr kumimoji="0" lang="en-US" sz="2000" b="1" i="0" u="none" strike="noStrike" kern="0" cap="none" spc="0" normalizeH="0" baseline="0" noProof="0" dirty="0">
                  <a:ln>
                    <a:noFill/>
                  </a:ln>
                  <a:solidFill>
                    <a:prstClr val="black"/>
                  </a:solidFill>
                  <a:effectLst/>
                  <a:uLnTx/>
                  <a:uFillTx/>
                  <a:latin typeface="Courier New" pitchFamily="49" charset="0"/>
                  <a:cs typeface="Courier New" pitchFamily="49" charset="0"/>
                </a:rPr>
                <a:t>/</a:t>
              </a:r>
              <a:r>
                <a:rPr kumimoji="0" lang="en-US" sz="2000" b="0" i="0" u="none" strike="noStrike" kern="0" cap="none" spc="0" normalizeH="0" baseline="0" noProof="0" dirty="0">
                  <a:ln>
                    <a:noFill/>
                  </a:ln>
                  <a:solidFill>
                    <a:prstClr val="black"/>
                  </a:solidFill>
                  <a:effectLst/>
                  <a:uLnTx/>
                  <a:uFillTx/>
                  <a:latin typeface="Courier New" pitchFamily="49" charset="0"/>
                  <a:cs typeface="Courier New" pitchFamily="49" charset="0"/>
                </a:rPr>
                <a:t>site</a:t>
              </a:r>
              <a:r>
                <a:rPr kumimoji="0" lang="en-US" sz="2000" b="1" i="0" u="none" strike="noStrike" kern="0" cap="none" spc="0" normalizeH="0" baseline="0" noProof="0" dirty="0">
                  <a:ln>
                    <a:noFill/>
                  </a:ln>
                  <a:solidFill>
                    <a:prstClr val="black"/>
                  </a:solidFill>
                  <a:effectLst/>
                  <a:uLnTx/>
                  <a:uFillTx/>
                  <a:latin typeface="Courier New" pitchFamily="49" charset="0"/>
                  <a:cs typeface="Courier New" pitchFamily="49" charset="0"/>
                </a:rPr>
                <a:t>/</a:t>
              </a:r>
              <a:r>
                <a:rPr kumimoji="0" lang="en-US" sz="2000" b="0" i="0" u="none" strike="noStrike" kern="0" cap="none" spc="0" normalizeH="0" baseline="0" noProof="0" dirty="0">
                  <a:ln>
                    <a:noFill/>
                  </a:ln>
                  <a:solidFill>
                    <a:prstClr val="black"/>
                  </a:solidFill>
                  <a:effectLst/>
                  <a:uLnTx/>
                  <a:uFillTx/>
                  <a:latin typeface="Courier New" pitchFamily="49" charset="0"/>
                  <a:cs typeface="Courier New" pitchFamily="49" charset="0"/>
                </a:rPr>
                <a:t>{controller}.{action}</a:t>
              </a:r>
              <a:r>
                <a:rPr kumimoji="0" lang="en-US" sz="2000" b="1" i="0" u="none" strike="noStrike" kern="0" cap="none" spc="0" normalizeH="0" baseline="0" noProof="0" dirty="0">
                  <a:ln>
                    <a:noFill/>
                  </a:ln>
                  <a:solidFill>
                    <a:prstClr val="black"/>
                  </a:solidFill>
                  <a:effectLst/>
                  <a:uLnTx/>
                  <a:uFillTx/>
                  <a:latin typeface="Courier New" pitchFamily="49" charset="0"/>
                  <a:cs typeface="Courier New" pitchFamily="49" charset="0"/>
                </a:rPr>
                <a:t>/</a:t>
              </a:r>
              <a:r>
                <a:rPr kumimoji="0" lang="en-US" sz="2000" b="0" i="0" u="none" strike="noStrike" kern="0" cap="none" spc="0" normalizeH="0" baseline="0" noProof="0" dirty="0">
                  <a:ln>
                    <a:noFill/>
                  </a:ln>
                  <a:solidFill>
                    <a:prstClr val="black"/>
                  </a:solidFill>
                  <a:effectLst/>
                  <a:uLnTx/>
                  <a:uFillTx/>
                  <a:latin typeface="Courier New" pitchFamily="49" charset="0"/>
                  <a:cs typeface="Courier New" pitchFamily="49" charset="0"/>
                </a:rPr>
                <a:t>{id}</a:t>
              </a:r>
            </a:p>
          </p:txBody>
        </p:sp>
        <p:sp>
          <p:nvSpPr>
            <p:cNvPr id="25" name="Right Brace 24"/>
            <p:cNvSpPr/>
            <p:nvPr/>
          </p:nvSpPr>
          <p:spPr>
            <a:xfrm rot="16200000">
              <a:off x="1704976" y="4905315"/>
              <a:ext cx="228600" cy="59055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6" name="Right Brace 25"/>
            <p:cNvSpPr/>
            <p:nvPr/>
          </p:nvSpPr>
          <p:spPr>
            <a:xfrm rot="16200000">
              <a:off x="3733800" y="3714690"/>
              <a:ext cx="228600" cy="297180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7" name="Right Brace 26"/>
            <p:cNvSpPr/>
            <p:nvPr/>
          </p:nvSpPr>
          <p:spPr>
            <a:xfrm rot="16200000">
              <a:off x="5767325" y="4905315"/>
              <a:ext cx="228600" cy="59055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1066800" y="4724400"/>
              <a:ext cx="56388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prstClr val="black"/>
                  </a:solidFill>
                  <a:effectLst/>
                  <a:uLnTx/>
                  <a:uFillTx/>
                  <a:latin typeface="Segoe UI"/>
                </a:rPr>
                <a:t>    Segment                  Segment                  Segment</a:t>
              </a:r>
            </a:p>
          </p:txBody>
        </p:sp>
        <p:sp>
          <p:nvSpPr>
            <p:cNvPr id="29" name="Right Brace 28"/>
            <p:cNvSpPr/>
            <p:nvPr/>
          </p:nvSpPr>
          <p:spPr>
            <a:xfrm rot="5400000" flipV="1">
              <a:off x="1704975" y="5526790"/>
              <a:ext cx="228600" cy="59055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0" name="Right Brace 29"/>
            <p:cNvSpPr/>
            <p:nvPr/>
          </p:nvSpPr>
          <p:spPr>
            <a:xfrm rot="5400000" flipV="1">
              <a:off x="3084769" y="4987482"/>
              <a:ext cx="221365" cy="167640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1" name="Right Brace 30"/>
            <p:cNvSpPr/>
            <p:nvPr/>
          </p:nvSpPr>
          <p:spPr>
            <a:xfrm rot="5400000" flipV="1">
              <a:off x="5762377" y="5526790"/>
              <a:ext cx="228600" cy="590550"/>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1219200" y="5888865"/>
              <a:ext cx="56388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prstClr val="black"/>
                  </a:solidFill>
                  <a:effectLst/>
                  <a:uLnTx/>
                  <a:uFillTx/>
                  <a:latin typeface="Segoe UI"/>
                </a:rPr>
                <a:t>   Literal	        Parameter         Parameter  Parameter</a:t>
              </a:r>
            </a:p>
          </p:txBody>
        </p:sp>
        <p:sp>
          <p:nvSpPr>
            <p:cNvPr id="33" name="Right Brace 32"/>
            <p:cNvSpPr/>
            <p:nvPr/>
          </p:nvSpPr>
          <p:spPr>
            <a:xfrm rot="5400000" flipV="1">
              <a:off x="4701484" y="5268530"/>
              <a:ext cx="221364" cy="1128776"/>
            </a:xfrm>
            <a:prstGeom prst="rightBrace">
              <a:avLst/>
            </a:prstGeom>
            <a:noFill/>
            <a:ln w="9525" cap="flat" cmpd="sng" algn="ctr">
              <a:solidFill>
                <a:srgbClr val="31B6F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455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Patterns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15</a:t>
            </a:fld>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2530504980"/>
              </p:ext>
            </p:extLst>
          </p:nvPr>
        </p:nvGraphicFramePr>
        <p:xfrm>
          <a:off x="304800" y="1189039"/>
          <a:ext cx="11277600" cy="4906958"/>
        </p:xfrm>
        <a:graphic>
          <a:graphicData uri="http://schemas.openxmlformats.org/drawingml/2006/table">
            <a:tbl>
              <a:tblPr firstRow="1" bandRow="1">
                <a:tableStyleId>{5C22544A-7EE6-4342-B048-85BDC9FD1C3A}</a:tableStyleId>
              </a:tblPr>
              <a:tblGrid>
                <a:gridCol w="6142264">
                  <a:extLst>
                    <a:ext uri="{9D8B030D-6E8A-4147-A177-3AD203B41FA5}">
                      <a16:colId xmlns:a16="http://schemas.microsoft.com/office/drawing/2014/main" val="20000"/>
                    </a:ext>
                  </a:extLst>
                </a:gridCol>
                <a:gridCol w="5135336">
                  <a:extLst>
                    <a:ext uri="{9D8B030D-6E8A-4147-A177-3AD203B41FA5}">
                      <a16:colId xmlns:a16="http://schemas.microsoft.com/office/drawing/2014/main" val="20001"/>
                    </a:ext>
                  </a:extLst>
                </a:gridCol>
              </a:tblGrid>
              <a:tr h="521220">
                <a:tc>
                  <a:txBody>
                    <a:bodyPr/>
                    <a:lstStyle/>
                    <a:p>
                      <a:r>
                        <a:rPr lang="en-US" dirty="0">
                          <a:latin typeface="Segoe UI" panose="020B0502040204020203" pitchFamily="34" charset="0"/>
                          <a:cs typeface="Segoe UI" panose="020B0502040204020203" pitchFamily="34" charset="0"/>
                        </a:rPr>
                        <a:t>Route Definition</a:t>
                      </a:r>
                    </a:p>
                  </a:txBody>
                  <a:tcPr anchor="ctr"/>
                </a:tc>
                <a:tc>
                  <a:txBody>
                    <a:bodyPr/>
                    <a:lstStyle/>
                    <a:p>
                      <a:r>
                        <a:rPr lang="en-US" dirty="0">
                          <a:latin typeface="Segoe UI" panose="020B0502040204020203" pitchFamily="34" charset="0"/>
                          <a:cs typeface="Segoe UI" panose="020B0502040204020203" pitchFamily="34" charset="0"/>
                        </a:rPr>
                        <a:t>Example of Matching URL</a:t>
                      </a:r>
                    </a:p>
                  </a:txBody>
                  <a:tcPr anchor="ctr"/>
                </a:tc>
                <a:extLst>
                  <a:ext uri="{0D108BD9-81ED-4DB2-BD59-A6C34878D82A}">
                    <a16:rowId xmlns:a16="http://schemas.microsoft.com/office/drawing/2014/main" val="10000"/>
                  </a:ext>
                </a:extLst>
              </a:tr>
              <a:tr h="626534">
                <a:tc>
                  <a:txBody>
                    <a:bodyPr/>
                    <a:lstStyle/>
                    <a:p>
                      <a:r>
                        <a:rPr lang="en-US" dirty="0">
                          <a:effectLst/>
                          <a:latin typeface="Segoe UI" panose="020B0502040204020203" pitchFamily="34" charset="0"/>
                          <a:cs typeface="Segoe UI" panose="020B0502040204020203" pitchFamily="34" charset="0"/>
                        </a:rPr>
                        <a:t>{controller}/{action}/{id}</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~/Products/show/beverages</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1"/>
                  </a:ext>
                </a:extLst>
              </a:tr>
              <a:tr h="626534">
                <a:tc>
                  <a:txBody>
                    <a:bodyPr/>
                    <a:lstStyle/>
                    <a:p>
                      <a:r>
                        <a:rPr lang="en-US" dirty="0">
                          <a:effectLst/>
                          <a:latin typeface="Segoe UI" panose="020B0502040204020203" pitchFamily="34" charset="0"/>
                          <a:cs typeface="Segoe UI" panose="020B0502040204020203" pitchFamily="34" charset="0"/>
                        </a:rPr>
                        <a:t>{table}/Details.aspx</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~/Products/Details.aspx</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2"/>
                  </a:ext>
                </a:extLst>
              </a:tr>
              <a:tr h="626534">
                <a:tc>
                  <a:txBody>
                    <a:bodyPr/>
                    <a:lstStyle/>
                    <a:p>
                      <a:r>
                        <a:rPr lang="en-US" dirty="0">
                          <a:effectLst/>
                          <a:latin typeface="Segoe UI" panose="020B0502040204020203" pitchFamily="34" charset="0"/>
                          <a:cs typeface="Segoe UI" panose="020B0502040204020203" pitchFamily="34" charset="0"/>
                        </a:rPr>
                        <a:t>blog/{action}/{entry}</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~/blog/show/123</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3"/>
                  </a:ext>
                </a:extLst>
              </a:tr>
              <a:tr h="626534">
                <a:tc>
                  <a:txBody>
                    <a:bodyPr/>
                    <a:lstStyle/>
                    <a:p>
                      <a:r>
                        <a:rPr lang="en-US" dirty="0">
                          <a:effectLst/>
                          <a:latin typeface="Segoe UI" panose="020B0502040204020203" pitchFamily="34" charset="0"/>
                          <a:cs typeface="Segoe UI" panose="020B0502040204020203" pitchFamily="34" charset="0"/>
                        </a:rPr>
                        <a:t>{reporttype}/{year}/{month}/{day}</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~/sales/2008/1/5</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4"/>
                  </a:ext>
                </a:extLst>
              </a:tr>
              <a:tr h="626534">
                <a:tc>
                  <a:txBody>
                    <a:bodyPr/>
                    <a:lstStyle/>
                    <a:p>
                      <a:r>
                        <a:rPr lang="en-US" dirty="0">
                          <a:effectLst/>
                          <a:latin typeface="Segoe UI" panose="020B0502040204020203" pitchFamily="34" charset="0"/>
                          <a:cs typeface="Segoe UI" panose="020B0502040204020203" pitchFamily="34" charset="0"/>
                        </a:rPr>
                        <a:t>{locale}/{action}</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~/US/show</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5"/>
                  </a:ext>
                </a:extLst>
              </a:tr>
              <a:tr h="626534">
                <a:tc>
                  <a:txBody>
                    <a:bodyPr/>
                    <a:lstStyle/>
                    <a:p>
                      <a:r>
                        <a:rPr lang="en-US" sz="1800" kern="1200" dirty="0">
                          <a:effectLst/>
                          <a:latin typeface="Segoe UI" panose="020B0502040204020203" pitchFamily="34" charset="0"/>
                          <a:cs typeface="Segoe UI" panose="020B0502040204020203" pitchFamily="34" charset="0"/>
                        </a:rPr>
                        <a:t>{language}-{country}/{action}</a:t>
                      </a:r>
                      <a:endParaRPr lang="en-US" sz="1800" kern="1200" dirty="0">
                        <a:solidFill>
                          <a:schemeClr val="tx1"/>
                        </a:solidFill>
                        <a:effectLst/>
                        <a:latin typeface="Segoe UI" panose="020B0502040204020203" pitchFamily="34" charset="0"/>
                        <a:ea typeface="+mn-ea"/>
                        <a:cs typeface="Segoe UI" panose="020B0502040204020203" pitchFamily="34" charset="0"/>
                      </a:endParaRPr>
                    </a:p>
                  </a:txBody>
                  <a:tcPr marL="38100" marR="38100" marT="85725" marB="85725" anchor="ctr"/>
                </a:tc>
                <a:tc>
                  <a:txBody>
                    <a:bodyPr/>
                    <a:lstStyle/>
                    <a:p>
                      <a:r>
                        <a:rPr lang="en-US" dirty="0">
                          <a:effectLst/>
                          <a:latin typeface="Segoe UI" panose="020B0502040204020203" pitchFamily="34" charset="0"/>
                          <a:cs typeface="Segoe UI" panose="020B0502040204020203" pitchFamily="34" charset="0"/>
                        </a:rPr>
                        <a:t>~/en-US/show</a:t>
                      </a:r>
                      <a:endParaRPr lang="en-US" dirty="0">
                        <a:solidFill>
                          <a:schemeClr val="tx1"/>
                        </a:solidFill>
                        <a:effectLst/>
                        <a:latin typeface="Segoe UI" panose="020B0502040204020203" pitchFamily="34" charset="0"/>
                        <a:cs typeface="Segoe UI" panose="020B0502040204020203" pitchFamily="34" charset="0"/>
                      </a:endParaRPr>
                    </a:p>
                  </a:txBody>
                  <a:tcPr marL="38100" marR="38100" marT="85725" marB="85725" anchor="ctr"/>
                </a:tc>
                <a:extLst>
                  <a:ext uri="{0D108BD9-81ED-4DB2-BD59-A6C34878D82A}">
                    <a16:rowId xmlns:a16="http://schemas.microsoft.com/office/drawing/2014/main" val="10006"/>
                  </a:ext>
                </a:extLst>
              </a:tr>
              <a:tr h="626534">
                <a:tc>
                  <a:txBody>
                    <a:bodyPr/>
                    <a:lstStyle/>
                    <a:p>
                      <a:r>
                        <a:rPr lang="en-US" sz="1800" kern="1200" dirty="0">
                          <a:effectLst/>
                          <a:latin typeface="Segoe UI" panose="020B0502040204020203" pitchFamily="34" charset="0"/>
                          <a:cs typeface="Segoe UI" panose="020B0502040204020203" pitchFamily="34" charset="0"/>
                        </a:rPr>
                        <a:t>{controller}.{action}.{id}</a:t>
                      </a:r>
                      <a:endParaRPr lang="en-US" sz="1800" kern="1200" dirty="0">
                        <a:solidFill>
                          <a:schemeClr val="tx1"/>
                        </a:solidFill>
                        <a:effectLst/>
                        <a:latin typeface="Segoe UI" panose="020B0502040204020203" pitchFamily="34" charset="0"/>
                        <a:ea typeface="+mn-ea"/>
                        <a:cs typeface="Segoe UI" panose="020B0502040204020203" pitchFamily="34" charset="0"/>
                      </a:endParaRPr>
                    </a:p>
                  </a:txBody>
                  <a:tcPr marL="38100" marR="38100" marT="85725" marB="85725" anchor="ctr"/>
                </a:tc>
                <a:tc>
                  <a:txBody>
                    <a:bodyPr/>
                    <a:lstStyle/>
                    <a:p>
                      <a:r>
                        <a:rPr lang="en-US" sz="1800" kern="1200" dirty="0">
                          <a:effectLst/>
                          <a:latin typeface="Segoe UI" panose="020B0502040204020203" pitchFamily="34" charset="0"/>
                          <a:cs typeface="Segoe UI" panose="020B0502040204020203" pitchFamily="34" charset="0"/>
                        </a:rPr>
                        <a:t>~/Products.Show.123</a:t>
                      </a:r>
                      <a:endParaRPr lang="en-US" sz="1800" kern="1200" dirty="0">
                        <a:solidFill>
                          <a:schemeClr val="tx1"/>
                        </a:solidFill>
                        <a:effectLst/>
                        <a:latin typeface="Segoe UI" panose="020B0502040204020203" pitchFamily="34" charset="0"/>
                        <a:ea typeface="+mn-ea"/>
                        <a:cs typeface="Segoe UI" panose="020B0502040204020203" pitchFamily="34" charset="0"/>
                      </a:endParaRPr>
                    </a:p>
                  </a:txBody>
                  <a:tcPr marL="38100" marR="38100" marT="85725" marB="857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9783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Constraints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16</a:t>
            </a:fld>
            <a:endParaRPr lang="en-US" dirty="0"/>
          </a:p>
        </p:txBody>
      </p:sp>
      <p:sp>
        <p:nvSpPr>
          <p:cNvPr id="3" name="Content Placeholder 2"/>
          <p:cNvSpPr>
            <a:spLocks noGrp="1"/>
          </p:cNvSpPr>
          <p:nvPr>
            <p:ph type="body" sz="quarter" idx="13"/>
          </p:nvPr>
        </p:nvSpPr>
        <p:spPr/>
        <p:txBody>
          <a:bodyPr/>
          <a:lstStyle/>
          <a:p>
            <a:r>
              <a:rPr lang="en-US" dirty="0"/>
              <a:t>Constraints allow you to apply a regular expression to URL segments to restrict request matching</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31801410"/>
              </p:ext>
            </p:extLst>
          </p:nvPr>
        </p:nvGraphicFramePr>
        <p:xfrm>
          <a:off x="528452" y="4143903"/>
          <a:ext cx="10749148" cy="2225040"/>
        </p:xfrm>
        <a:graphic>
          <a:graphicData uri="http://schemas.openxmlformats.org/drawingml/2006/table">
            <a:tbl>
              <a:tblPr firstRow="1" bandRow="1">
                <a:tableStyleId>{5C22544A-7EE6-4342-B048-85BDC9FD1C3A}</a:tableStyleId>
              </a:tblPr>
              <a:tblGrid>
                <a:gridCol w="5374574">
                  <a:extLst>
                    <a:ext uri="{9D8B030D-6E8A-4147-A177-3AD203B41FA5}">
                      <a16:colId xmlns:a16="http://schemas.microsoft.com/office/drawing/2014/main" val="20000"/>
                    </a:ext>
                  </a:extLst>
                </a:gridCol>
                <a:gridCol w="5374574">
                  <a:extLst>
                    <a:ext uri="{9D8B030D-6E8A-4147-A177-3AD203B41FA5}">
                      <a16:colId xmlns:a16="http://schemas.microsoft.com/office/drawing/2014/main" val="20001"/>
                    </a:ext>
                  </a:extLst>
                </a:gridCol>
              </a:tblGrid>
              <a:tr h="370840">
                <a:tc>
                  <a:txBody>
                    <a:bodyPr/>
                    <a:lstStyle/>
                    <a:p>
                      <a:r>
                        <a:rPr lang="en-US" dirty="0">
                          <a:latin typeface="Segoe UI" panose="020B0502040204020203" pitchFamily="34" charset="0"/>
                          <a:cs typeface="Segoe UI" panose="020B0502040204020203" pitchFamily="34" charset="0"/>
                        </a:rPr>
                        <a:t>Example URL</a:t>
                      </a:r>
                    </a:p>
                  </a:txBody>
                  <a:tcPr/>
                </a:tc>
                <a:tc>
                  <a:txBody>
                    <a:bodyPr/>
                    <a:lstStyle/>
                    <a:p>
                      <a:r>
                        <a:rPr lang="en-US" dirty="0">
                          <a:latin typeface="Segoe UI" panose="020B0502040204020203" pitchFamily="34" charset="0"/>
                          <a:cs typeface="Segoe UI" panose="020B0502040204020203" pitchFamily="34" charset="0"/>
                        </a:rPr>
                        <a:t>Match/No-Match?</a:t>
                      </a: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~/en-US/08</a:t>
                      </a:r>
                    </a:p>
                  </a:txBody>
                  <a:tcPr/>
                </a:tc>
                <a:tc>
                  <a:txBody>
                    <a:bodyPr/>
                    <a:lstStyle/>
                    <a:p>
                      <a:r>
                        <a:rPr lang="en-US" dirty="0">
                          <a:latin typeface="Segoe UI" panose="020B0502040204020203" pitchFamily="34" charset="0"/>
                          <a:cs typeface="Segoe UI" panose="020B0502040204020203" pitchFamily="34" charset="0"/>
                        </a:rPr>
                        <a:t>No</a:t>
                      </a:r>
                      <a:r>
                        <a:rPr lang="en-US" baseline="0" dirty="0">
                          <a:latin typeface="Segoe UI" panose="020B0502040204020203" pitchFamily="34" charset="0"/>
                          <a:cs typeface="Segoe UI" panose="020B0502040204020203" pitchFamily="34" charset="0"/>
                        </a:rPr>
                        <a:t> match</a:t>
                      </a:r>
                      <a:endParaRPr lang="en-US" dirty="0">
                        <a:solidFill>
                          <a:srgbClr val="FF0000"/>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~/en-US/08/05/25</a:t>
                      </a:r>
                    </a:p>
                  </a:txBody>
                  <a:tcPr/>
                </a:tc>
                <a:tc>
                  <a:txBody>
                    <a:bodyPr/>
                    <a:lstStyle/>
                    <a:p>
                      <a:r>
                        <a:rPr lang="en-US" dirty="0">
                          <a:latin typeface="Segoe UI" panose="020B0502040204020203" pitchFamily="34" charset="0"/>
                          <a:cs typeface="Segoe UI" panose="020B0502040204020203" pitchFamily="34" charset="0"/>
                        </a:rPr>
                        <a:t>No match</a:t>
                      </a:r>
                      <a:endParaRPr lang="en-US" dirty="0">
                        <a:solidFill>
                          <a:srgbClr val="FF0000"/>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~/en-GB/2008/05/25</a:t>
                      </a:r>
                    </a:p>
                  </a:txBody>
                  <a:tcPr/>
                </a:tc>
                <a:tc>
                  <a:txBody>
                    <a:bodyPr/>
                    <a:lstStyle/>
                    <a:p>
                      <a:r>
                        <a:rPr lang="en-US" dirty="0">
                          <a:latin typeface="Segoe UI" panose="020B0502040204020203" pitchFamily="34" charset="0"/>
                          <a:cs typeface="Segoe UI" panose="020B0502040204020203" pitchFamily="34" charset="0"/>
                        </a:rPr>
                        <a:t>Match</a:t>
                      </a: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~/fr-FR/2012/04/2</a:t>
                      </a:r>
                    </a:p>
                  </a:txBody>
                  <a:tcPr/>
                </a:tc>
                <a:tc>
                  <a:txBody>
                    <a:bodyPr/>
                    <a:lstStyle/>
                    <a:p>
                      <a:r>
                        <a:rPr lang="en-US" dirty="0">
                          <a:latin typeface="Segoe UI" panose="020B0502040204020203" pitchFamily="34" charset="0"/>
                          <a:cs typeface="Segoe UI" panose="020B0502040204020203" pitchFamily="34" charset="0"/>
                        </a:rPr>
                        <a:t>No match</a:t>
                      </a:r>
                      <a:endParaRPr lang="en-US" dirty="0">
                        <a:solidFill>
                          <a:srgbClr val="FF0000"/>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~/fr-FR/2012/04/02</a:t>
                      </a:r>
                    </a:p>
                  </a:txBody>
                  <a:tcPr/>
                </a:tc>
                <a:tc>
                  <a:txBody>
                    <a:bodyPr/>
                    <a:lstStyle/>
                    <a:p>
                      <a:r>
                        <a:rPr lang="en-US" dirty="0">
                          <a:latin typeface="Segoe UI" panose="020B0502040204020203" pitchFamily="34" charset="0"/>
                          <a:cs typeface="Segoe UI" panose="020B0502040204020203" pitchFamily="34" charset="0"/>
                        </a:rPr>
                        <a:t>Match</a:t>
                      </a:r>
                    </a:p>
                  </a:txBody>
                  <a:tcPr/>
                </a:tc>
                <a:extLst>
                  <a:ext uri="{0D108BD9-81ED-4DB2-BD59-A6C34878D82A}">
                    <a16:rowId xmlns:a16="http://schemas.microsoft.com/office/drawing/2014/main" val="10005"/>
                  </a:ext>
                </a:extLst>
              </a:tr>
            </a:tbl>
          </a:graphicData>
        </a:graphic>
      </p:graphicFrame>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 y="2057398"/>
            <a:ext cx="5364682" cy="198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085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URL Parameters in a Segment</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17</a:t>
            </a:fld>
            <a:endParaRPr lang="en-US" dirty="0"/>
          </a:p>
        </p:txBody>
      </p:sp>
      <p:sp>
        <p:nvSpPr>
          <p:cNvPr id="3" name="Content Placeholder 2"/>
          <p:cNvSpPr>
            <a:spLocks noGrp="1"/>
          </p:cNvSpPr>
          <p:nvPr>
            <p:ph type="body" sz="quarter" idx="13"/>
          </p:nvPr>
        </p:nvSpPr>
        <p:spPr/>
        <p:txBody>
          <a:bodyPr/>
          <a:lstStyle/>
          <a:p>
            <a:r>
              <a:rPr lang="en-US" dirty="0"/>
              <a:t>Route URL may have multiple parameters in a segment</a:t>
            </a:r>
          </a:p>
          <a:p>
            <a:r>
              <a:rPr lang="en-US" dirty="0"/>
              <a:t>Parameters cannot be adjacent to avoid ambiguity</a:t>
            </a:r>
          </a:p>
        </p:txBody>
      </p:sp>
      <p:graphicFrame>
        <p:nvGraphicFramePr>
          <p:cNvPr id="5" name="Content Placeholder 6"/>
          <p:cNvGraphicFramePr>
            <a:graphicFrameLocks/>
          </p:cNvGraphicFramePr>
          <p:nvPr>
            <p:extLst>
              <p:ext uri="{D42A27DB-BD31-4B8C-83A1-F6EECF244321}">
                <p14:modId xmlns:p14="http://schemas.microsoft.com/office/powerpoint/2010/main" val="3105942659"/>
              </p:ext>
            </p:extLst>
          </p:nvPr>
        </p:nvGraphicFramePr>
        <p:xfrm>
          <a:off x="457200" y="2362200"/>
          <a:ext cx="11430000" cy="302768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tblGrid>
              <a:tr h="309880">
                <a:tc>
                  <a:txBody>
                    <a:bodyPr/>
                    <a:lstStyle/>
                    <a:p>
                      <a:r>
                        <a:rPr lang="en-US" dirty="0">
                          <a:latin typeface="Segoe UI" panose="020B0502040204020203" pitchFamily="34" charset="0"/>
                          <a:cs typeface="Segoe UI" panose="020B0502040204020203" pitchFamily="34" charset="0"/>
                        </a:rPr>
                        <a:t>Route URL</a:t>
                      </a:r>
                    </a:p>
                  </a:txBody>
                  <a:tcPr/>
                </a:tc>
                <a:tc>
                  <a:txBody>
                    <a:bodyPr/>
                    <a:lstStyle/>
                    <a:p>
                      <a:r>
                        <a:rPr lang="en-US" dirty="0">
                          <a:latin typeface="Segoe UI" panose="020B0502040204020203" pitchFamily="34" charset="0"/>
                          <a:cs typeface="Segoe UI" panose="020B0502040204020203" pitchFamily="34" charset="0"/>
                        </a:rPr>
                        <a:t>Request URL</a:t>
                      </a:r>
                    </a:p>
                  </a:txBody>
                  <a:tcPr/>
                </a:tc>
                <a:tc>
                  <a:txBody>
                    <a:bodyPr/>
                    <a:lstStyle/>
                    <a:p>
                      <a:r>
                        <a:rPr lang="en-US" dirty="0">
                          <a:latin typeface="Segoe UI" panose="020B0502040204020203" pitchFamily="34" charset="0"/>
                          <a:cs typeface="Segoe UI" panose="020B0502040204020203" pitchFamily="34" charset="0"/>
                        </a:rPr>
                        <a:t>Route Data Result</a:t>
                      </a: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{filename}.{ext}</a:t>
                      </a:r>
                    </a:p>
                  </a:txBody>
                  <a:tcPr/>
                </a:tc>
                <a:tc>
                  <a:txBody>
                    <a:bodyPr/>
                    <a:lstStyle/>
                    <a:p>
                      <a:r>
                        <a:rPr lang="en-US" dirty="0">
                          <a:latin typeface="Segoe UI" panose="020B0502040204020203" pitchFamily="34" charset="0"/>
                          <a:cs typeface="Segoe UI" panose="020B0502040204020203" pitchFamily="34" charset="0"/>
                        </a:rPr>
                        <a:t>~/Foo.xml.aspx</a:t>
                      </a:r>
                    </a:p>
                  </a:txBody>
                  <a:tcPr/>
                </a:tc>
                <a:tc>
                  <a:txBody>
                    <a:bodyPr/>
                    <a:lstStyle/>
                    <a:p>
                      <a:r>
                        <a:rPr lang="en-US" dirty="0">
                          <a:latin typeface="Segoe UI" panose="020B0502040204020203" pitchFamily="34" charset="0"/>
                          <a:cs typeface="Segoe UI" panose="020B0502040204020203" pitchFamily="34" charset="0"/>
                        </a:rPr>
                        <a:t>filename=“Foo.xml”</a:t>
                      </a:r>
                    </a:p>
                    <a:p>
                      <a:r>
                        <a:rPr lang="en-US" dirty="0">
                          <a:latin typeface="Segoe UI" panose="020B0502040204020203" pitchFamily="34" charset="0"/>
                          <a:cs typeface="Segoe UI" panose="020B0502040204020203" pitchFamily="34" charset="0"/>
                        </a:rPr>
                        <a:t>ext=“aspx”</a:t>
                      </a: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My{title}-{cat}</a:t>
                      </a:r>
                    </a:p>
                  </a:txBody>
                  <a:tcPr/>
                </a:tc>
                <a:tc>
                  <a:txBody>
                    <a:bodyPr/>
                    <a:lstStyle/>
                    <a:p>
                      <a:r>
                        <a:rPr lang="en-US" dirty="0">
                          <a:latin typeface="Segoe UI" panose="020B0502040204020203" pitchFamily="34" charset="0"/>
                          <a:cs typeface="Segoe UI" panose="020B0502040204020203" pitchFamily="34" charset="0"/>
                        </a:rPr>
                        <a:t>~/MyHouse-dwelling</a:t>
                      </a:r>
                    </a:p>
                  </a:txBody>
                  <a:tcPr/>
                </a:tc>
                <a:tc>
                  <a:txBody>
                    <a:bodyPr/>
                    <a:lstStyle/>
                    <a:p>
                      <a:r>
                        <a:rPr lang="en-US" dirty="0">
                          <a:latin typeface="Segoe UI" panose="020B0502040204020203" pitchFamily="34" charset="0"/>
                          <a:cs typeface="Segoe UI" panose="020B0502040204020203" pitchFamily="34" charset="0"/>
                        </a:rPr>
                        <a:t>title=“House”</a:t>
                      </a:r>
                    </a:p>
                    <a:p>
                      <a:r>
                        <a:rPr lang="en-US" dirty="0">
                          <a:latin typeface="Segoe UI" panose="020B0502040204020203" pitchFamily="34" charset="0"/>
                          <a:cs typeface="Segoe UI" panose="020B0502040204020203" pitchFamily="34" charset="0"/>
                        </a:rPr>
                        <a:t>cat=“dwelling”</a:t>
                      </a: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{foo}abc{bar}</a:t>
                      </a:r>
                    </a:p>
                  </a:txBody>
                  <a:tcPr/>
                </a:tc>
                <a:tc>
                  <a:txBody>
                    <a:bodyPr/>
                    <a:lstStyle/>
                    <a:p>
                      <a:r>
                        <a:rPr lang="en-US" dirty="0">
                          <a:latin typeface="Segoe UI" panose="020B0502040204020203" pitchFamily="34" charset="0"/>
                          <a:cs typeface="Segoe UI" panose="020B0502040204020203" pitchFamily="34" charset="0"/>
                        </a:rPr>
                        <a:t>~/xyzxyzabcblah</a:t>
                      </a:r>
                    </a:p>
                  </a:txBody>
                  <a:tcPr/>
                </a:tc>
                <a:tc>
                  <a:txBody>
                    <a:bodyPr/>
                    <a:lstStyle/>
                    <a:p>
                      <a:r>
                        <a:rPr lang="en-US" dirty="0">
                          <a:latin typeface="Segoe UI" panose="020B0502040204020203" pitchFamily="34" charset="0"/>
                          <a:cs typeface="Segoe UI" panose="020B0502040204020203" pitchFamily="34" charset="0"/>
                        </a:rPr>
                        <a:t>foo=“xyzxyz”</a:t>
                      </a:r>
                    </a:p>
                    <a:p>
                      <a:r>
                        <a:rPr lang="en-US" dirty="0">
                          <a:latin typeface="Segoe UI" panose="020B0502040204020203" pitchFamily="34" charset="0"/>
                          <a:cs typeface="Segoe UI" panose="020B0502040204020203" pitchFamily="34" charset="0"/>
                        </a:rPr>
                        <a:t>bar=“blah”</a:t>
                      </a: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{title}{artist}</a:t>
                      </a:r>
                      <a:endParaRPr lang="en-US" dirty="0">
                        <a:solidFill>
                          <a:srgbClr val="FF0000"/>
                        </a:solidFill>
                        <a:latin typeface="Segoe UI" panose="020B0502040204020203" pitchFamily="34" charset="0"/>
                        <a:cs typeface="Segoe UI" panose="020B0502040204020203" pitchFamily="34" charset="0"/>
                      </a:endParaRPr>
                    </a:p>
                  </a:txBody>
                  <a:tcPr/>
                </a:tc>
                <a:tc>
                  <a:txBody>
                    <a:bodyPr/>
                    <a:lstStyle/>
                    <a:p>
                      <a:pPr algn="ctr"/>
                      <a:r>
                        <a:rPr lang="en-US" dirty="0">
                          <a:latin typeface="Segoe UI" panose="020B0502040204020203" pitchFamily="34" charset="0"/>
                          <a:cs typeface="Segoe UI" panose="020B0502040204020203" pitchFamily="34" charset="0"/>
                        </a:rPr>
                        <a:t>-</a:t>
                      </a:r>
                    </a:p>
                  </a:txBody>
                  <a:tcPr/>
                </a:tc>
                <a:tc>
                  <a:txBody>
                    <a:bodyPr/>
                    <a:lstStyle/>
                    <a:p>
                      <a:pPr algn="ctr"/>
                      <a:r>
                        <a:rPr lang="en-US" dirty="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{Filename}{ext}</a:t>
                      </a:r>
                      <a:endParaRPr lang="en-US" dirty="0">
                        <a:solidFill>
                          <a:srgbClr val="FF0000"/>
                        </a:solidFill>
                        <a:latin typeface="Segoe UI" panose="020B0502040204020203" pitchFamily="34" charset="0"/>
                        <a:cs typeface="Segoe UI" panose="020B0502040204020203" pitchFamily="34" charset="0"/>
                      </a:endParaRPr>
                    </a:p>
                  </a:txBody>
                  <a:tcPr/>
                </a:tc>
                <a:tc>
                  <a:txBody>
                    <a:bodyPr/>
                    <a:lstStyle/>
                    <a:p>
                      <a:pPr algn="ctr"/>
                      <a:r>
                        <a:rPr lang="en-US" dirty="0">
                          <a:latin typeface="Segoe UI" panose="020B0502040204020203" pitchFamily="34" charset="0"/>
                          <a:cs typeface="Segoe UI" panose="020B0502040204020203" pitchFamily="34" charset="0"/>
                        </a:rPr>
                        <a:t>-</a:t>
                      </a:r>
                    </a:p>
                  </a:txBody>
                  <a:tcPr/>
                </a:tc>
                <a:tc>
                  <a:txBody>
                    <a:bodyPr/>
                    <a:lstStyle/>
                    <a:p>
                      <a:pPr algn="ctr"/>
                      <a:r>
                        <a:rPr lang="en-US" dirty="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4637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URL Patterns</a:t>
            </a:r>
          </a:p>
        </p:txBody>
      </p:sp>
    </p:spTree>
    <p:extLst>
      <p:ext uri="{BB962C8B-B14F-4D97-AF65-F5344CB8AC3E}">
        <p14:creationId xmlns:p14="http://schemas.microsoft.com/office/powerpoint/2010/main" val="1110185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3: ASP.NET MVC Routing Techniques</a:t>
            </a:r>
          </a:p>
        </p:txBody>
      </p:sp>
      <p:sp>
        <p:nvSpPr>
          <p:cNvPr id="9" name="Text Placeholder 8"/>
          <p:cNvSpPr>
            <a:spLocks noGrp="1"/>
          </p:cNvSpPr>
          <p:nvPr>
            <p:ph type="body" sz="quarter" idx="14"/>
          </p:nvPr>
        </p:nvSpPr>
        <p:spPr/>
        <p:txBody>
          <a:bodyPr/>
          <a:lstStyle/>
          <a:p>
            <a:r>
              <a:rPr lang="en-US" dirty="0"/>
              <a:t>Lesson: Routing and MVC</a:t>
            </a:r>
          </a:p>
        </p:txBody>
      </p:sp>
    </p:spTree>
    <p:extLst>
      <p:ext uri="{BB962C8B-B14F-4D97-AF65-F5344CB8AC3E}">
        <p14:creationId xmlns:p14="http://schemas.microsoft.com/office/powerpoint/2010/main" val="8039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478" y="4804516"/>
            <a:ext cx="11039789" cy="107721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hlinkClick r:id="rId3"/>
              </a:rPr>
              <a:t>http://www.microsoft.com/en-us/legal/intellectualproperty/Permissions/default.aspx</a:t>
            </a:r>
            <a:endPar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Internet Explorer, Microsoft, Visual</a:t>
            </a:r>
            <a:r>
              <a:rPr kumimoji="0" lang="en-US" sz="1200" b="0" i="0" u="none" strike="noStrike" kern="1200" cap="none" spc="0" normalizeH="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Studio, and </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Windows</a:t>
            </a:r>
            <a:r>
              <a:rPr kumimoji="0" lang="en-US" sz="1200" b="0" i="0" u="none" strike="noStrike" kern="1200" cap="none" spc="0" normalizeH="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9110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Configuration</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20</a:t>
            </a:fld>
            <a:endParaRPr lang="en-US" dirty="0"/>
          </a:p>
        </p:txBody>
      </p:sp>
      <p:sp>
        <p:nvSpPr>
          <p:cNvPr id="3" name="Content Placeholder 2"/>
          <p:cNvSpPr>
            <a:spLocks noGrp="1"/>
          </p:cNvSpPr>
          <p:nvPr>
            <p:ph type="body" sz="quarter" idx="13"/>
          </p:nvPr>
        </p:nvSpPr>
        <p:spPr/>
        <p:txBody>
          <a:bodyPr/>
          <a:lstStyle/>
          <a:p>
            <a:pPr marL="168275" indent="0">
              <a:buNone/>
            </a:pPr>
            <a:r>
              <a:rPr lang="en-US" dirty="0"/>
              <a:t>Startup.cs:</a:t>
            </a:r>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C61BC86-E73B-45E0-AB66-5168B298ED8E}"/>
              </a:ext>
            </a:extLst>
          </p:cNvPr>
          <p:cNvSpPr txBox="1"/>
          <p:nvPr/>
        </p:nvSpPr>
        <p:spPr>
          <a:xfrm>
            <a:off x="609600" y="1600200"/>
            <a:ext cx="7620000" cy="1477328"/>
          </a:xfrm>
          <a:prstGeom prst="rect">
            <a:avLst/>
          </a:prstGeom>
          <a:noFill/>
          <a:ln w="3175">
            <a:solidFill>
              <a:schemeClr val="tx1"/>
            </a:solidFill>
          </a:ln>
        </p:spPr>
        <p:txBody>
          <a:bodyPr wrap="square" rtlCol="0">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ConfigureServices(IServiceCollection services)</a:t>
            </a: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//Add MVC Controllers and Views </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services.AddControllersWithViews();</a:t>
            </a:r>
          </a:p>
          <a:p>
            <a:r>
              <a:rPr lang="en-US" sz="1800" dirty="0">
                <a:solidFill>
                  <a:srgbClr val="000000"/>
                </a:solidFill>
                <a:latin typeface="Consolas" panose="020B0609020204030204" pitchFamily="49" charset="0"/>
              </a:rPr>
              <a:t>}</a:t>
            </a:r>
            <a:endParaRPr lang="en-US" dirty="0"/>
          </a:p>
        </p:txBody>
      </p:sp>
      <p:sp>
        <p:nvSpPr>
          <p:cNvPr id="8" name="TextBox 7">
            <a:extLst>
              <a:ext uri="{FF2B5EF4-FFF2-40B4-BE49-F238E27FC236}">
                <a16:creationId xmlns:a16="http://schemas.microsoft.com/office/drawing/2014/main" id="{09309D2B-30B6-4CB2-B4B6-F9BE7D35405B}"/>
              </a:ext>
            </a:extLst>
          </p:cNvPr>
          <p:cNvSpPr txBox="1"/>
          <p:nvPr/>
        </p:nvSpPr>
        <p:spPr>
          <a:xfrm>
            <a:off x="609600" y="4191000"/>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D1C76D3A-2F07-405D-A82F-5B30B77DA597}"/>
              </a:ext>
            </a:extLst>
          </p:cNvPr>
          <p:cNvSpPr txBox="1"/>
          <p:nvPr/>
        </p:nvSpPr>
        <p:spPr>
          <a:xfrm>
            <a:off x="609600" y="3309446"/>
            <a:ext cx="9677400" cy="2862322"/>
          </a:xfrm>
          <a:prstGeom prst="rect">
            <a:avLst/>
          </a:prstGeom>
          <a:noFill/>
          <a:ln w="3175">
            <a:solidFill>
              <a:schemeClr val="tx1"/>
            </a:solidFill>
          </a:ln>
        </p:spPr>
        <p:txBody>
          <a:bodyPr wrap="square" rtlCol="0">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Configure(IApplicationBuilder app, IWebHostEnvironment env) </a:t>
            </a: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app.UseRouting();</a:t>
            </a:r>
          </a:p>
          <a:p>
            <a:r>
              <a:rPr lang="en-US" sz="1800" dirty="0">
                <a:solidFill>
                  <a:srgbClr val="000000"/>
                </a:solidFill>
                <a:latin typeface="Consolas" panose="020B0609020204030204" pitchFamily="49" charset="0"/>
              </a:rPr>
              <a:t>  app.UseEndpoints(endpoints =&gt;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endpoints.MapControllerRoute(</a:t>
            </a:r>
          </a:p>
          <a:p>
            <a:r>
              <a:rPr lang="en-US" sz="1800" dirty="0">
                <a:solidFill>
                  <a:srgbClr val="000000"/>
                </a:solidFill>
                <a:latin typeface="Consolas" panose="020B0609020204030204" pitchFamily="49" charset="0"/>
              </a:rPr>
              <a:t>      name: </a:t>
            </a:r>
            <a:r>
              <a:rPr lang="en-US" sz="1800" dirty="0">
                <a:solidFill>
                  <a:srgbClr val="A31515"/>
                </a:solidFill>
                <a:latin typeface="Consolas" panose="020B0609020204030204" pitchFamily="49" charset="0"/>
              </a:rPr>
              <a:t>"default"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pattern: </a:t>
            </a:r>
            <a:r>
              <a:rPr lang="en-US" sz="1800" dirty="0">
                <a:solidFill>
                  <a:srgbClr val="A31515"/>
                </a:solidFill>
                <a:latin typeface="Consolas" panose="020B0609020204030204" pitchFamily="49" charset="0"/>
              </a:rPr>
              <a:t>"{controller=Home}/{action=Index}/{id?}"</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dirty="0"/>
              <a:t>}</a:t>
            </a:r>
          </a:p>
        </p:txBody>
      </p:sp>
    </p:spTree>
    <p:extLst>
      <p:ext uri="{BB962C8B-B14F-4D97-AF65-F5344CB8AC3E}">
        <p14:creationId xmlns:p14="http://schemas.microsoft.com/office/powerpoint/2010/main" val="62933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Mapping to Controller Actions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21</a:t>
            </a:fld>
            <a:endParaRPr lang="en-US" dirty="0"/>
          </a:p>
        </p:txBody>
      </p:sp>
      <p:sp>
        <p:nvSpPr>
          <p:cNvPr id="3" name="Content Placeholder 2"/>
          <p:cNvSpPr>
            <a:spLocks noGrp="1"/>
          </p:cNvSpPr>
          <p:nvPr>
            <p:ph sz="quarter" idx="4294967295"/>
          </p:nvPr>
        </p:nvSpPr>
        <p:spPr>
          <a:xfrm>
            <a:off x="762000" y="1143000"/>
            <a:ext cx="11277600" cy="4953000"/>
          </a:xfrm>
        </p:spPr>
        <p:txBody>
          <a:bodyPr>
            <a:normAutofit/>
          </a:bodyPr>
          <a:lstStyle/>
          <a:p>
            <a:pPr marL="0" indent="0">
              <a:buNone/>
            </a:pPr>
            <a:r>
              <a:rPr lang="en-US" dirty="0"/>
              <a:t>URL Pattern: </a:t>
            </a:r>
            <a:r>
              <a:rPr lang="en-US" dirty="0">
                <a:latin typeface="Courier New" pitchFamily="49" charset="0"/>
                <a:cs typeface="Courier New" pitchFamily="49" charset="0"/>
              </a:rPr>
              <a:t>{controller}/{action}/{id}</a:t>
            </a:r>
          </a:p>
          <a:p>
            <a:pPr marL="0" indent="0">
              <a:buNone/>
            </a:pPr>
            <a:r>
              <a:rPr lang="en-US" dirty="0"/>
              <a:t>URL: </a:t>
            </a:r>
            <a:r>
              <a:rPr lang="en-US" dirty="0">
                <a:latin typeface="Courier New" pitchFamily="49" charset="0"/>
                <a:cs typeface="Courier New" pitchFamily="49" charset="0"/>
              </a:rPr>
              <a:t>~/albums/display/123</a:t>
            </a:r>
          </a:p>
          <a:p>
            <a:endParaRPr lang="en-US" dirty="0"/>
          </a:p>
          <a:p>
            <a:pPr marL="0" indent="0">
              <a:buNone/>
            </a:pPr>
            <a:r>
              <a:rPr lang="en-US" dirty="0">
                <a:solidFill>
                  <a:srgbClr val="0000FF"/>
                </a:solidFill>
                <a:latin typeface="Consolas"/>
              </a:rPr>
              <a:t>public</a:t>
            </a:r>
            <a:r>
              <a:rPr lang="en-US" dirty="0">
                <a:solidFill>
                  <a:prstClr val="black"/>
                </a:solidFill>
                <a:latin typeface="Consolas"/>
              </a:rPr>
              <a:t> </a:t>
            </a:r>
            <a:r>
              <a:rPr lang="en-US" dirty="0">
                <a:solidFill>
                  <a:srgbClr val="0000FF"/>
                </a:solidFill>
                <a:latin typeface="Consolas"/>
              </a:rPr>
              <a:t>class</a:t>
            </a:r>
            <a:r>
              <a:rPr lang="en-US" dirty="0">
                <a:solidFill>
                  <a:prstClr val="black"/>
                </a:solidFill>
                <a:latin typeface="Consolas"/>
              </a:rPr>
              <a:t> </a:t>
            </a:r>
            <a:r>
              <a:rPr lang="en-US" dirty="0">
                <a:solidFill>
                  <a:srgbClr val="2B91AF"/>
                </a:solidFill>
                <a:latin typeface="Consolas"/>
              </a:rPr>
              <a:t>AlbumsController</a:t>
            </a:r>
            <a:r>
              <a:rPr lang="en-US" dirty="0">
                <a:solidFill>
                  <a:prstClr val="black"/>
                </a:solidFill>
                <a:latin typeface="Consolas"/>
              </a:rPr>
              <a:t> : </a:t>
            </a:r>
            <a:r>
              <a:rPr lang="en-US" dirty="0">
                <a:solidFill>
                  <a:srgbClr val="2B91AF"/>
                </a:solidFill>
                <a:latin typeface="Consolas"/>
              </a:rPr>
              <a:t>Controller</a:t>
            </a:r>
            <a:endParaRPr lang="en-US" dirty="0">
              <a:solidFill>
                <a:prstClr val="black"/>
              </a:solidFill>
              <a:latin typeface="Consolas"/>
            </a:endParaRPr>
          </a:p>
          <a:p>
            <a:pPr marL="0" indent="0">
              <a:buNone/>
            </a:pPr>
            <a:r>
              <a:rPr lang="en-US" dirty="0">
                <a:solidFill>
                  <a:prstClr val="black"/>
                </a:solidFill>
                <a:latin typeface="Consolas"/>
              </a:rPr>
              <a:t>    {</a:t>
            </a:r>
          </a:p>
          <a:p>
            <a:pPr marL="0" indent="0">
              <a:buNone/>
            </a:pPr>
            <a:r>
              <a:rPr lang="en-US" dirty="0">
                <a:solidFill>
                  <a:prstClr val="black"/>
                </a:solidFill>
                <a:latin typeface="Consolas"/>
              </a:rPr>
              <a:t>        </a:t>
            </a:r>
            <a:r>
              <a:rPr lang="en-US" dirty="0">
                <a:solidFill>
                  <a:srgbClr val="0000FF"/>
                </a:solidFill>
                <a:latin typeface="Consolas"/>
              </a:rPr>
              <a:t>public</a:t>
            </a:r>
            <a:r>
              <a:rPr lang="en-US" dirty="0">
                <a:solidFill>
                  <a:prstClr val="black"/>
                </a:solidFill>
                <a:latin typeface="Consolas"/>
              </a:rPr>
              <a:t> </a:t>
            </a:r>
            <a:r>
              <a:rPr lang="en-US" dirty="0">
                <a:solidFill>
                  <a:srgbClr val="2B91AF"/>
                </a:solidFill>
                <a:latin typeface="Consolas"/>
              </a:rPr>
              <a:t>ActionResult</a:t>
            </a:r>
            <a:r>
              <a:rPr lang="en-US" dirty="0">
                <a:solidFill>
                  <a:prstClr val="black"/>
                </a:solidFill>
                <a:latin typeface="Consolas"/>
              </a:rPr>
              <a:t> Display(</a:t>
            </a:r>
            <a:r>
              <a:rPr lang="en-US" dirty="0">
                <a:solidFill>
                  <a:srgbClr val="0000FF"/>
                </a:solidFill>
                <a:latin typeface="Consolas"/>
              </a:rPr>
              <a:t>int</a:t>
            </a:r>
            <a:r>
              <a:rPr lang="en-US" dirty="0">
                <a:solidFill>
                  <a:prstClr val="black"/>
                </a:solidFill>
                <a:latin typeface="Consolas"/>
              </a:rPr>
              <a:t> id)</a:t>
            </a:r>
          </a:p>
          <a:p>
            <a:pPr marL="0" indent="0">
              <a:buNone/>
            </a:pPr>
            <a:r>
              <a:rPr lang="en-US" dirty="0">
                <a:solidFill>
                  <a:prstClr val="black"/>
                </a:solidFill>
                <a:latin typeface="Consolas"/>
              </a:rPr>
              <a:t>        {</a:t>
            </a:r>
          </a:p>
          <a:p>
            <a:pPr marL="0" indent="0">
              <a:buNone/>
            </a:pPr>
            <a:r>
              <a:rPr lang="en-US" dirty="0">
                <a:solidFill>
                  <a:prstClr val="black"/>
                </a:solidFill>
                <a:latin typeface="Consolas"/>
              </a:rPr>
              <a:t>            </a:t>
            </a:r>
            <a:r>
              <a:rPr lang="en-US" dirty="0">
                <a:solidFill>
                  <a:srgbClr val="008000"/>
                </a:solidFill>
                <a:latin typeface="Consolas"/>
              </a:rPr>
              <a:t>// Do something</a:t>
            </a:r>
            <a:endParaRPr lang="en-US" dirty="0">
              <a:solidFill>
                <a:prstClr val="black"/>
              </a:solidFill>
              <a:latin typeface="Consolas"/>
            </a:endParaRPr>
          </a:p>
          <a:p>
            <a:pPr marL="0" indent="0">
              <a:buNone/>
            </a:pPr>
            <a:r>
              <a:rPr lang="en-US" dirty="0">
                <a:solidFill>
                  <a:prstClr val="black"/>
                </a:solidFill>
                <a:latin typeface="Consolas"/>
              </a:rPr>
              <a:t>            </a:t>
            </a:r>
            <a:r>
              <a:rPr lang="en-US" dirty="0">
                <a:solidFill>
                  <a:srgbClr val="0000FF"/>
                </a:solidFill>
                <a:latin typeface="Consolas"/>
              </a:rPr>
              <a:t>return</a:t>
            </a:r>
            <a:r>
              <a:rPr lang="en-US" dirty="0">
                <a:solidFill>
                  <a:prstClr val="black"/>
                </a:solidFill>
                <a:latin typeface="Consolas"/>
              </a:rPr>
              <a:t> View();</a:t>
            </a:r>
          </a:p>
          <a:p>
            <a:pPr marL="0" indent="0">
              <a:buNone/>
            </a:pPr>
            <a:r>
              <a:rPr lang="en-US" dirty="0">
                <a:solidFill>
                  <a:prstClr val="black"/>
                </a:solidFill>
                <a:latin typeface="Consolas"/>
              </a:rPr>
              <a:t>        }</a:t>
            </a:r>
          </a:p>
          <a:p>
            <a:pPr marL="0" indent="0">
              <a:buNone/>
            </a:pPr>
            <a:r>
              <a:rPr lang="en-US" dirty="0">
                <a:solidFill>
                  <a:prstClr val="black"/>
                </a:solidFill>
                <a:latin typeface="Consolas"/>
              </a:rPr>
              <a:t>    }</a:t>
            </a:r>
            <a:endParaRPr lang="en-US" dirty="0"/>
          </a:p>
        </p:txBody>
      </p:sp>
      <p:sp>
        <p:nvSpPr>
          <p:cNvPr id="5" name="Freeform 4"/>
          <p:cNvSpPr/>
          <p:nvPr/>
        </p:nvSpPr>
        <p:spPr>
          <a:xfrm>
            <a:off x="1797131" y="1920835"/>
            <a:ext cx="1098469" cy="593766"/>
          </a:xfrm>
          <a:custGeom>
            <a:avLst/>
            <a:gdLst>
              <a:gd name="connsiteX0" fmla="*/ 0 w 724395"/>
              <a:gd name="connsiteY0" fmla="*/ 0 h 1425038"/>
              <a:gd name="connsiteX1" fmla="*/ 0 w 724395"/>
              <a:gd name="connsiteY1" fmla="*/ 771896 h 1425038"/>
              <a:gd name="connsiteX2" fmla="*/ 724395 w 724395"/>
              <a:gd name="connsiteY2" fmla="*/ 771896 h 1425038"/>
              <a:gd name="connsiteX3" fmla="*/ 724395 w 724395"/>
              <a:gd name="connsiteY3" fmla="*/ 1425038 h 1425038"/>
            </a:gdLst>
            <a:ahLst/>
            <a:cxnLst>
              <a:cxn ang="0">
                <a:pos x="connsiteX0" y="connsiteY0"/>
              </a:cxn>
              <a:cxn ang="0">
                <a:pos x="connsiteX1" y="connsiteY1"/>
              </a:cxn>
              <a:cxn ang="0">
                <a:pos x="connsiteX2" y="connsiteY2"/>
              </a:cxn>
              <a:cxn ang="0">
                <a:pos x="connsiteX3" y="connsiteY3"/>
              </a:cxn>
            </a:cxnLst>
            <a:rect l="l" t="t" r="r" b="b"/>
            <a:pathLst>
              <a:path w="724395" h="1425038">
                <a:moveTo>
                  <a:pt x="0" y="0"/>
                </a:moveTo>
                <a:lnTo>
                  <a:pt x="0" y="771896"/>
                </a:lnTo>
                <a:lnTo>
                  <a:pt x="724395" y="771896"/>
                </a:lnTo>
                <a:lnTo>
                  <a:pt x="724395" y="1425038"/>
                </a:lnTo>
              </a:path>
            </a:pathLst>
          </a:custGeom>
          <a:noFill/>
          <a:ln>
            <a:solidFill>
              <a:schemeClr val="accent4"/>
            </a:solidFill>
            <a:headEnd type="non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Freeform 5"/>
          <p:cNvSpPr/>
          <p:nvPr/>
        </p:nvSpPr>
        <p:spPr>
          <a:xfrm>
            <a:off x="3124200" y="2030681"/>
            <a:ext cx="4038600" cy="1398319"/>
          </a:xfrm>
          <a:custGeom>
            <a:avLst/>
            <a:gdLst>
              <a:gd name="connsiteX0" fmla="*/ 0 w 2493818"/>
              <a:gd name="connsiteY0" fmla="*/ 0 h 1662545"/>
              <a:gd name="connsiteX1" fmla="*/ 0 w 2493818"/>
              <a:gd name="connsiteY1" fmla="*/ 486888 h 1662545"/>
              <a:gd name="connsiteX2" fmla="*/ 2493818 w 2493818"/>
              <a:gd name="connsiteY2" fmla="*/ 486888 h 1662545"/>
              <a:gd name="connsiteX3" fmla="*/ 2493818 w 2493818"/>
              <a:gd name="connsiteY3" fmla="*/ 1318161 h 1662545"/>
              <a:gd name="connsiteX4" fmla="*/ 629392 w 2493818"/>
              <a:gd name="connsiteY4" fmla="*/ 1318161 h 1662545"/>
              <a:gd name="connsiteX5" fmla="*/ 629392 w 2493818"/>
              <a:gd name="connsiteY5" fmla="*/ 1662545 h 16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3818" h="1662545">
                <a:moveTo>
                  <a:pt x="0" y="0"/>
                </a:moveTo>
                <a:lnTo>
                  <a:pt x="0" y="486888"/>
                </a:lnTo>
                <a:lnTo>
                  <a:pt x="2493818" y="486888"/>
                </a:lnTo>
                <a:lnTo>
                  <a:pt x="2493818" y="1318161"/>
                </a:lnTo>
                <a:lnTo>
                  <a:pt x="629392" y="1318161"/>
                </a:lnTo>
                <a:lnTo>
                  <a:pt x="629392" y="1662545"/>
                </a:lnTo>
              </a:path>
            </a:pathLst>
          </a:custGeom>
          <a:noFill/>
          <a:ln>
            <a:solidFill>
              <a:schemeClr val="accent4"/>
            </a:solidFill>
            <a:headEnd type="non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Freeform 7"/>
          <p:cNvSpPr/>
          <p:nvPr/>
        </p:nvSpPr>
        <p:spPr>
          <a:xfrm>
            <a:off x="4171950" y="2045970"/>
            <a:ext cx="3543300" cy="2011680"/>
          </a:xfrm>
          <a:custGeom>
            <a:avLst/>
            <a:gdLst>
              <a:gd name="connsiteX0" fmla="*/ 0 w 3543300"/>
              <a:gd name="connsiteY0" fmla="*/ 0 h 2011680"/>
              <a:gd name="connsiteX1" fmla="*/ 0 w 3543300"/>
              <a:gd name="connsiteY1" fmla="*/ 285750 h 2011680"/>
              <a:gd name="connsiteX2" fmla="*/ 3543300 w 3543300"/>
              <a:gd name="connsiteY2" fmla="*/ 285750 h 2011680"/>
              <a:gd name="connsiteX3" fmla="*/ 3543300 w 3543300"/>
              <a:gd name="connsiteY3" fmla="*/ 2011680 h 2011680"/>
              <a:gd name="connsiteX4" fmla="*/ 2571750 w 3543300"/>
              <a:gd name="connsiteY4" fmla="*/ 2011680 h 2011680"/>
              <a:gd name="connsiteX5" fmla="*/ 2571750 w 3543300"/>
              <a:gd name="connsiteY5" fmla="*/ 181737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3300" h="2011680">
                <a:moveTo>
                  <a:pt x="0" y="0"/>
                </a:moveTo>
                <a:lnTo>
                  <a:pt x="0" y="285750"/>
                </a:lnTo>
                <a:lnTo>
                  <a:pt x="3543300" y="285750"/>
                </a:lnTo>
                <a:lnTo>
                  <a:pt x="3543300" y="2011680"/>
                </a:lnTo>
                <a:lnTo>
                  <a:pt x="2571750" y="2011680"/>
                </a:lnTo>
                <a:lnTo>
                  <a:pt x="2571750" y="1817370"/>
                </a:lnTo>
              </a:path>
            </a:pathLst>
          </a:custGeom>
          <a:noFill/>
          <a:ln w="19050">
            <a:solidFill>
              <a:srgbClr val="129038"/>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375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and Default Parameters</a:t>
            </a:r>
          </a:p>
        </p:txBody>
      </p:sp>
      <p:sp>
        <p:nvSpPr>
          <p:cNvPr id="4" name="Slide Number Placeholder 3"/>
          <p:cNvSpPr>
            <a:spLocks noGrp="1"/>
          </p:cNvSpPr>
          <p:nvPr>
            <p:ph type="sldNum" sz="quarter" idx="12"/>
          </p:nvPr>
        </p:nvSpPr>
        <p:spPr>
          <a:xfrm>
            <a:off x="10134600" y="6213228"/>
            <a:ext cx="2743200" cy="365125"/>
          </a:xfrm>
        </p:spPr>
        <p:txBody>
          <a:bodyPr/>
          <a:lstStyle/>
          <a:p>
            <a:pPr>
              <a:defRPr/>
            </a:pPr>
            <a:fld id="{A0AE9EC9-F182-4A35-8041-CBBE9CFA6E78}" type="slidenum">
              <a:rPr lang="en-US" smtClean="0"/>
              <a:pPr>
                <a:defRPr/>
              </a:pPr>
              <a:t>22</a:t>
            </a:fld>
            <a:endParaRPr lang="en-US" dirty="0"/>
          </a:p>
        </p:txBody>
      </p:sp>
      <p:graphicFrame>
        <p:nvGraphicFramePr>
          <p:cNvPr id="5" name="Content Placeholder 5"/>
          <p:cNvGraphicFramePr>
            <a:graphicFrameLocks noGrp="1"/>
          </p:cNvGraphicFramePr>
          <p:nvPr>
            <p:ph idx="4294967295"/>
            <p:extLst>
              <p:ext uri="{D42A27DB-BD31-4B8C-83A1-F6EECF244321}">
                <p14:modId xmlns:p14="http://schemas.microsoft.com/office/powerpoint/2010/main" val="3885641939"/>
              </p:ext>
            </p:extLst>
          </p:nvPr>
        </p:nvGraphicFramePr>
        <p:xfrm>
          <a:off x="457200" y="1295400"/>
          <a:ext cx="11125200" cy="3124200"/>
        </p:xfrm>
        <a:graphic>
          <a:graphicData uri="http://schemas.openxmlformats.org/drawingml/2006/table">
            <a:tbl>
              <a:tblPr firstRow="1" bandRow="1">
                <a:tableStyleId>{5C22544A-7EE6-4342-B048-85BDC9FD1C3A}</a:tableStyleId>
              </a:tblPr>
              <a:tblGrid>
                <a:gridCol w="5797640">
                  <a:extLst>
                    <a:ext uri="{9D8B030D-6E8A-4147-A177-3AD203B41FA5}">
                      <a16:colId xmlns:a16="http://schemas.microsoft.com/office/drawing/2014/main" val="20000"/>
                    </a:ext>
                  </a:extLst>
                </a:gridCol>
                <a:gridCol w="5327560">
                  <a:extLst>
                    <a:ext uri="{9D8B030D-6E8A-4147-A177-3AD203B41FA5}">
                      <a16:colId xmlns:a16="http://schemas.microsoft.com/office/drawing/2014/main" val="20002"/>
                    </a:ext>
                  </a:extLst>
                </a:gridCol>
              </a:tblGrid>
              <a:tr h="742888">
                <a:tc>
                  <a:txBody>
                    <a:bodyPr/>
                    <a:lstStyle/>
                    <a:p>
                      <a:r>
                        <a:rPr lang="en-US" sz="1800" dirty="0">
                          <a:latin typeface="Segoe UI" panose="020B0502040204020203" pitchFamily="34" charset="0"/>
                          <a:cs typeface="Segoe UI" panose="020B0502040204020203" pitchFamily="34" charset="0"/>
                        </a:rPr>
                        <a:t>Route URL Pattern</a:t>
                      </a:r>
                    </a:p>
                  </a:txBody>
                  <a:tcPr/>
                </a:tc>
                <a:tc>
                  <a:txBody>
                    <a:bodyPr/>
                    <a:lstStyle/>
                    <a:p>
                      <a:r>
                        <a:rPr lang="en-US" sz="1800" dirty="0">
                          <a:latin typeface="Segoe UI" panose="020B0502040204020203" pitchFamily="34" charset="0"/>
                          <a:cs typeface="Segoe UI" panose="020B0502040204020203" pitchFamily="34" charset="0"/>
                        </a:rPr>
                        <a:t>Examples of Matching URLs</a:t>
                      </a:r>
                    </a:p>
                  </a:txBody>
                  <a:tcPr/>
                </a:tc>
                <a:extLst>
                  <a:ext uri="{0D108BD9-81ED-4DB2-BD59-A6C34878D82A}">
                    <a16:rowId xmlns:a16="http://schemas.microsoft.com/office/drawing/2014/main" val="10000"/>
                  </a:ext>
                </a:extLst>
              </a:tr>
              <a:tr h="2381312">
                <a:tc>
                  <a:txBody>
                    <a:bodyPr/>
                    <a:lstStyle/>
                    <a:p>
                      <a:r>
                        <a:rPr lang="en-US" sz="1800" dirty="0">
                          <a:latin typeface="Segoe UI" panose="020B0502040204020203" pitchFamily="34" charset="0"/>
                          <a:cs typeface="Segoe UI" panose="020B0502040204020203" pitchFamily="34" charset="0"/>
                        </a:rPr>
                        <a:t>{controller=Home}/{action=Index}/{id?}</a:t>
                      </a:r>
                    </a:p>
                    <a:p>
                      <a:endParaRPr lang="en-US" sz="1800" dirty="0">
                        <a:latin typeface="Segoe UI" panose="020B0502040204020203" pitchFamily="34" charset="0"/>
                        <a:cs typeface="Segoe UI" panose="020B0502040204020203" pitchFamily="34" charset="0"/>
                      </a:endParaRPr>
                    </a:p>
                    <a:p>
                      <a:endParaRPr lang="en-US" sz="1800" dirty="0">
                        <a:latin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cs typeface="Segoe UI" panose="020B0502040204020203" pitchFamily="34" charset="0"/>
                        </a:rPr>
                        <a:t>/albums/display/123</a:t>
                      </a:r>
                    </a:p>
                    <a:p>
                      <a:r>
                        <a:rPr lang="en-US" sz="1800" dirty="0">
                          <a:latin typeface="Segoe UI" panose="020B0502040204020203" pitchFamily="34" charset="0"/>
                          <a:cs typeface="Segoe UI" panose="020B0502040204020203" pitchFamily="34" charset="0"/>
                        </a:rPr>
                        <a:t>/albums/display</a:t>
                      </a:r>
                    </a:p>
                    <a:p>
                      <a:r>
                        <a:rPr lang="en-US" sz="1800" dirty="0">
                          <a:latin typeface="Segoe UI" panose="020B0502040204020203" pitchFamily="34" charset="0"/>
                          <a:cs typeface="Segoe UI" panose="020B0502040204020203" pitchFamily="34" charset="0"/>
                        </a:rPr>
                        <a:t>/albums</a:t>
                      </a:r>
                    </a:p>
                    <a:p>
                      <a:r>
                        <a:rPr lang="en-US" sz="1800" dirty="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FC668A70-CE8E-484A-B0F8-DDC68DBB26D0}"/>
              </a:ext>
            </a:extLst>
          </p:cNvPr>
          <p:cNvSpPr txBox="1"/>
          <p:nvPr/>
        </p:nvSpPr>
        <p:spPr>
          <a:xfrm>
            <a:off x="467557" y="2551837"/>
            <a:ext cx="5257800" cy="1754326"/>
          </a:xfrm>
          <a:prstGeom prst="rect">
            <a:avLst/>
          </a:prstGeom>
          <a:noFill/>
        </p:spPr>
        <p:txBody>
          <a:bodyPr wrap="square" rtlCol="0">
            <a:spAutoFit/>
          </a:bodyPr>
          <a:lstStyle/>
          <a:p>
            <a:r>
              <a:rPr lang="en-US" b="1" dirty="0"/>
              <a:t>Default Parameters</a:t>
            </a:r>
          </a:p>
          <a:p>
            <a:r>
              <a:rPr lang="en-US" dirty="0"/>
              <a:t>Controller  = Home</a:t>
            </a:r>
          </a:p>
          <a:p>
            <a:r>
              <a:rPr lang="en-US" dirty="0"/>
              <a:t>Action = Index</a:t>
            </a:r>
          </a:p>
          <a:p>
            <a:endParaRPr lang="en-US" dirty="0"/>
          </a:p>
          <a:p>
            <a:r>
              <a:rPr lang="en-US" b="1" dirty="0"/>
              <a:t>Optional Parameter</a:t>
            </a:r>
          </a:p>
          <a:p>
            <a:r>
              <a:rPr lang="en-US" dirty="0"/>
              <a:t>Id</a:t>
            </a:r>
          </a:p>
        </p:txBody>
      </p:sp>
    </p:spTree>
    <p:extLst>
      <p:ext uri="{BB962C8B-B14F-4D97-AF65-F5344CB8AC3E}">
        <p14:creationId xmlns:p14="http://schemas.microsoft.com/office/powerpoint/2010/main" val="358239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Routes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23</a:t>
            </a:fld>
            <a:endParaRPr lang="en-US" dirty="0"/>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dirty="0"/>
              <a:t>Always use route names to avoid ambiguities during route generation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Performance improvement for routing engine</a:t>
            </a:r>
          </a:p>
        </p:txBody>
      </p:sp>
      <p:pic>
        <p:nvPicPr>
          <p:cNvPr id="5" name="Picture 2"/>
          <p:cNvPicPr>
            <a:picLocks noChangeAspect="1" noChangeArrowheads="1"/>
          </p:cNvPicPr>
          <p:nvPr/>
        </p:nvPicPr>
        <p:blipFill>
          <a:blip r:embed="rId3">
            <a:clrChange>
              <a:clrFrom>
                <a:srgbClr val="ECF2F5"/>
              </a:clrFrom>
              <a:clrTo>
                <a:srgbClr val="ECF2F5">
                  <a:alpha val="0"/>
                </a:srgbClr>
              </a:clrTo>
            </a:clrChange>
            <a:extLst>
              <a:ext uri="{28A0092B-C50C-407E-A947-70E740481C1C}">
                <a14:useLocalDpi xmlns:a14="http://schemas.microsoft.com/office/drawing/2010/main" val="0"/>
              </a:ext>
            </a:extLst>
          </a:blip>
          <a:srcRect/>
          <a:stretch>
            <a:fillRect/>
          </a:stretch>
        </p:blipFill>
        <p:spPr bwMode="auto">
          <a:xfrm>
            <a:off x="907398" y="1725038"/>
            <a:ext cx="7855602" cy="1482189"/>
          </a:xfrm>
          <a:prstGeom prst="rect">
            <a:avLst/>
          </a:prstGeom>
          <a:noFill/>
          <a:ln w="9525">
            <a:solidFill>
              <a:schemeClr val="tx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955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Constraint in MVC</a:t>
            </a:r>
          </a:p>
        </p:txBody>
      </p:sp>
    </p:spTree>
    <p:extLst>
      <p:ext uri="{BB962C8B-B14F-4D97-AF65-F5344CB8AC3E}">
        <p14:creationId xmlns:p14="http://schemas.microsoft.com/office/powerpoint/2010/main" val="1035333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3: ASP.NET MVC Routing Techniques</a:t>
            </a:r>
          </a:p>
        </p:txBody>
      </p:sp>
      <p:sp>
        <p:nvSpPr>
          <p:cNvPr id="9" name="Text Placeholder 8"/>
          <p:cNvSpPr>
            <a:spLocks noGrp="1"/>
          </p:cNvSpPr>
          <p:nvPr>
            <p:ph type="body" sz="quarter" idx="14"/>
          </p:nvPr>
        </p:nvSpPr>
        <p:spPr/>
        <p:txBody>
          <a:bodyPr/>
          <a:lstStyle/>
          <a:p>
            <a:r>
              <a:rPr lang="en-US" dirty="0"/>
              <a:t>Lesson: Areas</a:t>
            </a:r>
          </a:p>
        </p:txBody>
      </p:sp>
    </p:spTree>
    <p:extLst>
      <p:ext uri="{BB962C8B-B14F-4D97-AF65-F5344CB8AC3E}">
        <p14:creationId xmlns:p14="http://schemas.microsoft.com/office/powerpoint/2010/main" val="1866120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Areas</a:t>
            </a:r>
          </a:p>
        </p:txBody>
      </p:sp>
      <p:sp>
        <p:nvSpPr>
          <p:cNvPr id="8" name="Slide Number Placeholder 7"/>
          <p:cNvSpPr>
            <a:spLocks noGrp="1"/>
          </p:cNvSpPr>
          <p:nvPr>
            <p:ph type="sldNum" sz="quarter" idx="12"/>
          </p:nvPr>
        </p:nvSpPr>
        <p:spPr/>
        <p:txBody>
          <a:bodyPr/>
          <a:lstStyle/>
          <a:p>
            <a:fld id="{FB652213-B38A-4919-9374-0996C08E32BA}" type="slidenum">
              <a:rPr lang="en-US" smtClean="0"/>
              <a:pPr/>
              <a:t>26</a:t>
            </a:fld>
            <a:endParaRPr lang="en-US" dirty="0"/>
          </a:p>
        </p:txBody>
      </p:sp>
      <p:sp>
        <p:nvSpPr>
          <p:cNvPr id="11" name="Content Placeholder 10"/>
          <p:cNvSpPr>
            <a:spLocks noGrp="1"/>
          </p:cNvSpPr>
          <p:nvPr>
            <p:ph type="body" sz="quarter" idx="13"/>
          </p:nvPr>
        </p:nvSpPr>
        <p:spPr>
          <a:xfrm>
            <a:off x="419862" y="1185989"/>
            <a:ext cx="11173968" cy="4956048"/>
          </a:xfrm>
        </p:spPr>
        <p:txBody>
          <a:bodyPr/>
          <a:lstStyle/>
          <a:p>
            <a:r>
              <a:rPr lang="en-US" dirty="0"/>
              <a:t>MVC areas separate a large MVC application into smaller functional groups</a:t>
            </a:r>
          </a:p>
          <a:p>
            <a:pPr lvl="1"/>
            <a:r>
              <a:rPr lang="en-US" dirty="0"/>
              <a:t>For example, a large e-commerce site is divided into areas for storefront, product reviews, user accounts, etc.</a:t>
            </a:r>
          </a:p>
          <a:p>
            <a:r>
              <a:rPr lang="en-US" dirty="0"/>
              <a:t>Area guidelines:</a:t>
            </a:r>
          </a:p>
          <a:p>
            <a:pPr lvl="1"/>
            <a:r>
              <a:rPr lang="en-US" i="1" dirty="0"/>
              <a:t>Areas </a:t>
            </a:r>
            <a:r>
              <a:rPr lang="en-US" dirty="0"/>
              <a:t>directory must exist as project child directory</a:t>
            </a:r>
          </a:p>
          <a:p>
            <a:pPr lvl="1"/>
            <a:r>
              <a:rPr lang="en-US" i="1" dirty="0"/>
              <a:t>Areas</a:t>
            </a:r>
            <a:r>
              <a:rPr lang="en-US" dirty="0"/>
              <a:t> contains subdirectory for each area</a:t>
            </a:r>
          </a:p>
          <a:p>
            <a:pPr lvl="1"/>
            <a:r>
              <a:rPr lang="en-US" dirty="0"/>
              <a:t>Controllers should be located at: </a:t>
            </a:r>
            <a:br>
              <a:rPr lang="en-US" dirty="0"/>
            </a:br>
            <a:r>
              <a:rPr lang="en-US" i="1" dirty="0"/>
              <a:t>/Areas/[area]/Controllers/[controller].cs</a:t>
            </a:r>
          </a:p>
          <a:p>
            <a:pPr lvl="1"/>
            <a:r>
              <a:rPr lang="en-US" dirty="0"/>
              <a:t>Views should be located at:</a:t>
            </a:r>
            <a:br>
              <a:rPr lang="en-US" dirty="0"/>
            </a:br>
            <a:r>
              <a:rPr lang="en-US" i="1" dirty="0"/>
              <a:t>/Areas/[area]/Views/[controller]/[action].cshtml</a:t>
            </a:r>
          </a:p>
          <a:p>
            <a:pPr lvl="1"/>
            <a:endParaRPr lang="en-US" dirty="0"/>
          </a:p>
        </p:txBody>
      </p:sp>
      <p:pic>
        <p:nvPicPr>
          <p:cNvPr id="6" name="Picture 5">
            <a:extLst>
              <a:ext uri="{FF2B5EF4-FFF2-40B4-BE49-F238E27FC236}">
                <a16:creationId xmlns:a16="http://schemas.microsoft.com/office/drawing/2014/main" id="{3EEB2171-10A3-4676-A470-F9C3CECD5C7A}"/>
              </a:ext>
            </a:extLst>
          </p:cNvPr>
          <p:cNvPicPr>
            <a:picLocks noChangeAspect="1"/>
          </p:cNvPicPr>
          <p:nvPr/>
        </p:nvPicPr>
        <p:blipFill>
          <a:blip r:embed="rId3"/>
          <a:stretch>
            <a:fillRect/>
          </a:stretch>
        </p:blipFill>
        <p:spPr>
          <a:xfrm>
            <a:off x="8635550" y="1905000"/>
            <a:ext cx="3127063" cy="4876800"/>
          </a:xfrm>
          <a:prstGeom prst="rect">
            <a:avLst/>
          </a:prstGeom>
          <a:ln w="3175">
            <a:solidFill>
              <a:schemeClr val="tx1"/>
            </a:solidFill>
          </a:ln>
        </p:spPr>
      </p:pic>
    </p:spTree>
    <p:extLst>
      <p:ext uri="{BB962C8B-B14F-4D97-AF65-F5344CB8AC3E}">
        <p14:creationId xmlns:p14="http://schemas.microsoft.com/office/powerpoint/2010/main" val="223938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Registration and Linking</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27</a:t>
            </a:fld>
            <a:endParaRPr lang="en-US" dirty="0"/>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dirty="0"/>
              <a:t>Area Registration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Area Linking in Views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90" y="5473644"/>
            <a:ext cx="6516009" cy="342948"/>
          </a:xfrm>
          <a:prstGeom prst="rect">
            <a:avLst/>
          </a:prstGeom>
          <a:ln>
            <a:solidFill>
              <a:schemeClr val="tx1">
                <a:lumMod val="75000"/>
              </a:schemeClr>
            </a:solidFill>
          </a:ln>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47" y="5968992"/>
            <a:ext cx="5725324" cy="333422"/>
          </a:xfrm>
          <a:prstGeom prst="rect">
            <a:avLst/>
          </a:prstGeom>
          <a:ln>
            <a:solidFill>
              <a:schemeClr val="tx1">
                <a:lumMod val="75000"/>
              </a:schemeClr>
            </a:solidFill>
          </a:ln>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762542"/>
            <a:ext cx="4043884" cy="2123966"/>
          </a:xfrm>
          <a:prstGeom prst="rect">
            <a:avLst/>
          </a:prstGeom>
          <a:ln>
            <a:solidFill>
              <a:schemeClr val="tx1">
                <a:lumMod val="75000"/>
              </a:schemeClr>
            </a:solidFill>
          </a:ln>
        </p:spPr>
      </p:pic>
      <p:sp>
        <p:nvSpPr>
          <p:cNvPr id="10" name="TextBox 9"/>
          <p:cNvSpPr txBox="1"/>
          <p:nvPr/>
        </p:nvSpPr>
        <p:spPr>
          <a:xfrm>
            <a:off x="2362200" y="3886508"/>
            <a:ext cx="2895600" cy="292388"/>
          </a:xfrm>
          <a:prstGeom prst="rect">
            <a:avLst/>
          </a:prstGeom>
          <a:noFill/>
        </p:spPr>
        <p:txBody>
          <a:bodyPr wrap="square" rtlCol="0">
            <a:spAutoFit/>
          </a:bodyPr>
          <a:lstStyle/>
          <a:p>
            <a:pPr algn="ctr"/>
            <a:r>
              <a:rPr lang="en-US" sz="1300" dirty="0">
                <a:solidFill>
                  <a:schemeClr val="bg1"/>
                </a:solidFill>
              </a:rPr>
              <a:t>Startup.cs</a:t>
            </a:r>
          </a:p>
        </p:txBody>
      </p:sp>
      <p:sp>
        <p:nvSpPr>
          <p:cNvPr id="11" name="TextBox 10"/>
          <p:cNvSpPr txBox="1"/>
          <p:nvPr/>
        </p:nvSpPr>
        <p:spPr>
          <a:xfrm>
            <a:off x="7086600" y="3886508"/>
            <a:ext cx="4207892" cy="307777"/>
          </a:xfrm>
          <a:prstGeom prst="rect">
            <a:avLst/>
          </a:prstGeom>
          <a:noFill/>
        </p:spPr>
        <p:txBody>
          <a:bodyPr wrap="square" rtlCol="0">
            <a:spAutoFit/>
          </a:bodyPr>
          <a:lstStyle/>
          <a:p>
            <a:pPr algn="ctr"/>
            <a:r>
              <a:rPr lang="en-US" sz="1400" dirty="0">
                <a:solidFill>
                  <a:schemeClr val="bg1"/>
                </a:solidFill>
              </a:rPr>
              <a:t>~/</a:t>
            </a:r>
            <a:r>
              <a:rPr lang="en-US" sz="1300" dirty="0">
                <a:solidFill>
                  <a:schemeClr val="bg1"/>
                </a:solidFill>
              </a:rPr>
              <a:t>Areas/Store/Controllers/ProductController.cshtml</a:t>
            </a:r>
          </a:p>
        </p:txBody>
      </p:sp>
      <p:sp>
        <p:nvSpPr>
          <p:cNvPr id="7" name="TextBox 6">
            <a:extLst>
              <a:ext uri="{FF2B5EF4-FFF2-40B4-BE49-F238E27FC236}">
                <a16:creationId xmlns:a16="http://schemas.microsoft.com/office/drawing/2014/main" id="{57FDBAD7-5DC8-4DF9-A1FC-2E857730B752}"/>
              </a:ext>
            </a:extLst>
          </p:cNvPr>
          <p:cNvSpPr txBox="1"/>
          <p:nvPr/>
        </p:nvSpPr>
        <p:spPr>
          <a:xfrm>
            <a:off x="632844" y="1760004"/>
            <a:ext cx="6354311" cy="3046988"/>
          </a:xfrm>
          <a:prstGeom prst="rect">
            <a:avLst/>
          </a:prstGeom>
          <a:noFill/>
          <a:ln w="3175">
            <a:solidFill>
              <a:schemeClr val="tx1"/>
            </a:solidFill>
          </a:ln>
        </p:spPr>
        <p:txBody>
          <a:bodyPr wrap="square" rtlCol="0">
            <a:spAutoFit/>
          </a:bodyPr>
          <a:lstStyle/>
          <a:p>
            <a:r>
              <a:rPr lang="en-US" sz="1200" dirty="0">
                <a:solidFill>
                  <a:srgbClr val="000000"/>
                </a:solidFill>
                <a:latin typeface="Consolas" panose="020B0609020204030204" pitchFamily="49" charset="0"/>
              </a:rPr>
              <a:t> app.UseEndpoints(endpoints =&gt;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//For any Area</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endpoints.MapControllerRoute(</a:t>
            </a:r>
          </a:p>
          <a:p>
            <a:r>
              <a:rPr lang="en-US" sz="1200" dirty="0">
                <a:solidFill>
                  <a:srgbClr val="000000"/>
                </a:solidFill>
                <a:latin typeface="Consolas" panose="020B0609020204030204" pitchFamily="49" charset="0"/>
              </a:rPr>
              <a:t>   name: </a:t>
            </a:r>
            <a:r>
              <a:rPr lang="en-US" sz="1200" dirty="0">
                <a:solidFill>
                  <a:srgbClr val="A31515"/>
                </a:solidFill>
                <a:latin typeface="Consolas" panose="020B0609020204030204" pitchFamily="49" charset="0"/>
              </a:rPr>
              <a:t>"AreaRoute"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pattern: </a:t>
            </a:r>
            <a:r>
              <a:rPr lang="en-US" sz="1200" dirty="0">
                <a:solidFill>
                  <a:srgbClr val="A31515"/>
                </a:solidFill>
                <a:latin typeface="Consolas" panose="020B0609020204030204" pitchFamily="49" charset="0"/>
              </a:rPr>
              <a:t>"{area:exists}/{controller=Home}/{action=Index}/{id?}"</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//For specific Store Area</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/endpoints.MapAreaControllerRoute(name: "areaStore", areaName: "Store", pattern: "{area:exists}/{controller=Home}/{action=Index}");</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endpoints.MapControllerRoute(</a:t>
            </a:r>
          </a:p>
          <a:p>
            <a:r>
              <a:rPr lang="en-US" sz="1200" dirty="0">
                <a:solidFill>
                  <a:srgbClr val="000000"/>
                </a:solidFill>
                <a:latin typeface="Consolas" panose="020B0609020204030204" pitchFamily="49" charset="0"/>
              </a:rPr>
              <a:t>   name: </a:t>
            </a:r>
            <a:r>
              <a:rPr lang="en-US" sz="1200" dirty="0">
                <a:solidFill>
                  <a:srgbClr val="A31515"/>
                </a:solidFill>
                <a:latin typeface="Consolas" panose="020B0609020204030204" pitchFamily="49" charset="0"/>
              </a:rPr>
              <a:t>"default"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pattern: </a:t>
            </a:r>
            <a:r>
              <a:rPr lang="en-US" sz="1200" dirty="0">
                <a:solidFill>
                  <a:srgbClr val="A31515"/>
                </a:solidFill>
                <a:latin typeface="Consolas" panose="020B0609020204030204" pitchFamily="49" charset="0"/>
              </a:rPr>
              <a:t>"{controller=Home}/{action=Index}/{id?}"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4498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28</a:t>
            </a:fld>
            <a:endParaRPr lang="en-US" dirty="0"/>
          </a:p>
        </p:txBody>
      </p:sp>
      <p:sp>
        <p:nvSpPr>
          <p:cNvPr id="5" name="Text Placeholder 4"/>
          <p:cNvSpPr>
            <a:spLocks noGrp="1"/>
          </p:cNvSpPr>
          <p:nvPr>
            <p:ph type="body" sz="quarter" idx="13"/>
          </p:nvPr>
        </p:nvSpPr>
        <p:spPr/>
        <p:txBody>
          <a:bodyPr>
            <a:normAutofit/>
          </a:bodyPr>
          <a:lstStyle/>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a:t>
            </a:r>
            <a:r>
              <a:rPr lang="en-US" sz="1800" kern="0" dirty="0">
                <a:solidFill>
                  <a:srgbClr val="2B91AF"/>
                </a:solidFill>
                <a:latin typeface="Consolas" panose="020B0609020204030204" pitchFamily="49" charset="0"/>
              </a:rPr>
              <a:t>Area</a:t>
            </a:r>
            <a:r>
              <a:rPr lang="en-US" sz="1800" kern="0" dirty="0">
                <a:solidFill>
                  <a:srgbClr val="000000"/>
                </a:solidFill>
                <a:latin typeface="Consolas" panose="020B0609020204030204" pitchFamily="49" charset="0"/>
              </a:rPr>
              <a:t>(</a:t>
            </a:r>
            <a:r>
              <a:rPr lang="en-US" sz="1800" kern="0" dirty="0">
                <a:solidFill>
                  <a:srgbClr val="A31515"/>
                </a:solidFill>
                <a:latin typeface="Consolas" panose="020B0609020204030204" pitchFamily="49" charset="0"/>
              </a:rPr>
              <a:t>"Admin"</a:t>
            </a:r>
            <a:r>
              <a:rPr lang="en-US" sz="18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800" kern="0" dirty="0">
                <a:solidFill>
                  <a:srgbClr val="0000FF"/>
                </a:solidFill>
                <a:latin typeface="Consolas" panose="020B0609020204030204" pitchFamily="49" charset="0"/>
              </a:rPr>
              <a:t>public class </a:t>
            </a:r>
            <a:r>
              <a:rPr lang="en-US" sz="1800" kern="0" dirty="0">
                <a:solidFill>
                  <a:srgbClr val="2B91AF"/>
                </a:solidFill>
                <a:latin typeface="Consolas" panose="020B0609020204030204" pitchFamily="49" charset="0"/>
              </a:rPr>
              <a:t>MenuController</a:t>
            </a:r>
            <a:r>
              <a:rPr lang="en-US" sz="1800" kern="0" dirty="0">
                <a:solidFill>
                  <a:srgbClr val="000000"/>
                </a:solidFill>
                <a:latin typeface="Consolas" panose="020B0609020204030204" pitchFamily="49" charset="0"/>
              </a:rPr>
              <a:t> : </a:t>
            </a:r>
            <a:r>
              <a:rPr lang="en-US" sz="1800" kern="0" dirty="0">
                <a:solidFill>
                  <a:srgbClr val="2B91AF"/>
                </a:solidFill>
                <a:latin typeface="Consolas" panose="020B0609020204030204" pitchFamily="49" charset="0"/>
              </a:rPr>
              <a:t>Controller</a:t>
            </a:r>
            <a:endParaRPr lang="en-US" sz="18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8000"/>
                </a:solidFill>
                <a:latin typeface="Consolas" panose="020B0609020204030204" pitchFamily="49" charset="0"/>
              </a:rPr>
              <a:t>// eg: /admin/menu/login</a:t>
            </a:r>
            <a:endParaRPr lang="en-US" sz="18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00FF"/>
                </a:solidFill>
                <a:latin typeface="Consolas" panose="020B0609020204030204" pitchFamily="49" charset="0"/>
              </a:rPr>
              <a:t>public </a:t>
            </a:r>
            <a:r>
              <a:rPr lang="en-US" sz="1800" kern="0" dirty="0">
                <a:solidFill>
                  <a:srgbClr val="2B91AF"/>
                </a:solidFill>
                <a:latin typeface="Consolas" panose="020B0609020204030204" pitchFamily="49" charset="0"/>
              </a:rPr>
              <a:t>ActionResult</a:t>
            </a:r>
            <a:r>
              <a:rPr lang="en-US" sz="1800" kern="0" dirty="0">
                <a:solidFill>
                  <a:srgbClr val="000000"/>
                </a:solidFill>
                <a:latin typeface="Consolas" panose="020B0609020204030204" pitchFamily="49" charset="0"/>
              </a:rPr>
              <a:t> Login() { ... }</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8000"/>
                </a:solidFill>
                <a:latin typeface="Consolas" panose="020B0609020204030204" pitchFamily="49" charset="0"/>
              </a:rPr>
              <a:t>// eg: /admin/menu/show-options</a:t>
            </a:r>
            <a:endParaRPr lang="en-US" sz="18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2B91AF"/>
                </a:solidFill>
                <a:latin typeface="Consolas" panose="020B0609020204030204" pitchFamily="49" charset="0"/>
              </a:rPr>
              <a:t>Route</a:t>
            </a:r>
            <a:r>
              <a:rPr lang="en-US" sz="1800" kern="0" dirty="0">
                <a:solidFill>
                  <a:srgbClr val="000000"/>
                </a:solidFill>
                <a:latin typeface="Consolas" panose="020B0609020204030204" pitchFamily="49" charset="0"/>
              </a:rPr>
              <a:t>(</a:t>
            </a:r>
            <a:r>
              <a:rPr lang="en-US" sz="1800" kern="0" dirty="0">
                <a:solidFill>
                  <a:srgbClr val="A31515"/>
                </a:solidFill>
                <a:latin typeface="Consolas" panose="020B0609020204030204" pitchFamily="49" charset="0"/>
              </a:rPr>
              <a:t>"show-options"</a:t>
            </a:r>
            <a:r>
              <a:rPr lang="en-US" sz="18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00FF"/>
                </a:solidFill>
                <a:latin typeface="Consolas" panose="020B0609020204030204" pitchFamily="49" charset="0"/>
              </a:rPr>
              <a:t>public </a:t>
            </a:r>
            <a:r>
              <a:rPr lang="en-US" sz="1800" kern="0" dirty="0">
                <a:solidFill>
                  <a:srgbClr val="2B91AF"/>
                </a:solidFill>
                <a:latin typeface="Consolas" panose="020B0609020204030204" pitchFamily="49" charset="0"/>
              </a:rPr>
              <a:t>ActionResult</a:t>
            </a:r>
            <a:r>
              <a:rPr lang="en-US" sz="1800" kern="0" dirty="0">
                <a:solidFill>
                  <a:srgbClr val="000000"/>
                </a:solidFill>
                <a:latin typeface="Consolas" panose="020B0609020204030204" pitchFamily="49" charset="0"/>
              </a:rPr>
              <a:t> Options() { ... }</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8000"/>
                </a:solidFill>
                <a:latin typeface="Consolas" panose="020B0609020204030204" pitchFamily="49" charset="0"/>
              </a:rPr>
              <a:t>// eg: /stats</a:t>
            </a:r>
            <a:endParaRPr lang="en-US" sz="18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2B91AF"/>
                </a:solidFill>
                <a:latin typeface="Consolas" panose="020B0609020204030204" pitchFamily="49" charset="0"/>
              </a:rPr>
              <a:t>Route</a:t>
            </a:r>
            <a:r>
              <a:rPr lang="en-US" sz="1800" kern="0" dirty="0">
                <a:solidFill>
                  <a:srgbClr val="000000"/>
                </a:solidFill>
                <a:latin typeface="Consolas" panose="020B0609020204030204" pitchFamily="49" charset="0"/>
              </a:rPr>
              <a:t>(</a:t>
            </a:r>
            <a:r>
              <a:rPr lang="en-US" sz="1800" kern="0" dirty="0">
                <a:solidFill>
                  <a:srgbClr val="A31515"/>
                </a:solidFill>
                <a:latin typeface="Consolas" panose="020B0609020204030204" pitchFamily="49" charset="0"/>
              </a:rPr>
              <a:t>"~/stats"</a:t>
            </a:r>
            <a:r>
              <a:rPr lang="en-US" sz="18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    </a:t>
            </a:r>
            <a:r>
              <a:rPr lang="en-US" sz="1800" kern="0" dirty="0">
                <a:solidFill>
                  <a:srgbClr val="0000FF"/>
                </a:solidFill>
                <a:latin typeface="Consolas" panose="020B0609020204030204" pitchFamily="49" charset="0"/>
              </a:rPr>
              <a:t>public </a:t>
            </a:r>
            <a:r>
              <a:rPr lang="en-US" sz="1800" kern="0" dirty="0">
                <a:solidFill>
                  <a:srgbClr val="2B91AF"/>
                </a:solidFill>
                <a:latin typeface="Consolas" panose="020B0609020204030204" pitchFamily="49" charset="0"/>
              </a:rPr>
              <a:t>ActionResult</a:t>
            </a:r>
            <a:r>
              <a:rPr lang="en-US" sz="1800" kern="0" dirty="0">
                <a:solidFill>
                  <a:srgbClr val="000000"/>
                </a:solidFill>
                <a:latin typeface="Consolas" panose="020B0609020204030204" pitchFamily="49" charset="0"/>
              </a:rPr>
              <a:t> Stats() { ... }</a:t>
            </a:r>
          </a:p>
          <a:p>
            <a:pPr marL="0" lvl="0" indent="0" fontAlgn="base">
              <a:lnSpc>
                <a:spcPct val="120000"/>
              </a:lnSpc>
              <a:spcBef>
                <a:spcPts val="0"/>
              </a:spcBef>
              <a:spcAft>
                <a:spcPts val="0"/>
              </a:spcAft>
              <a:buNone/>
            </a:pPr>
            <a:r>
              <a:rPr lang="en-US" sz="1800" kern="0"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391746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3: ASP.NET MVC Routing Techniques</a:t>
            </a:r>
          </a:p>
        </p:txBody>
      </p:sp>
      <p:sp>
        <p:nvSpPr>
          <p:cNvPr id="9" name="Text Placeholder 8"/>
          <p:cNvSpPr>
            <a:spLocks noGrp="1"/>
          </p:cNvSpPr>
          <p:nvPr>
            <p:ph type="body" sz="quarter" idx="14"/>
          </p:nvPr>
        </p:nvSpPr>
        <p:spPr/>
        <p:txBody>
          <a:bodyPr/>
          <a:lstStyle/>
          <a:p>
            <a:r>
              <a:rPr lang="en-US" dirty="0"/>
              <a:t>Lesson: Attribute Routing</a:t>
            </a:r>
          </a:p>
        </p:txBody>
      </p:sp>
    </p:spTree>
    <p:extLst>
      <p:ext uri="{BB962C8B-B14F-4D97-AF65-F5344CB8AC3E}">
        <p14:creationId xmlns:p14="http://schemas.microsoft.com/office/powerpoint/2010/main" val="207443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View This Presentation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type="body" sz="quarter" idx="13"/>
          </p:nvPr>
        </p:nvSpPr>
        <p:spPr/>
        <p:txBody>
          <a:bodyPr/>
          <a:lstStyle/>
          <a:p>
            <a:r>
              <a:rPr lang="en-US" dirty="0"/>
              <a:t>To switch to </a:t>
            </a:r>
            <a:r>
              <a:rPr lang="en-US" b="1" dirty="0"/>
              <a:t>Notes Page </a:t>
            </a:r>
            <a:r>
              <a:rPr lang="en-US" dirty="0"/>
              <a:t>view:</a:t>
            </a:r>
          </a:p>
          <a:p>
            <a:pPr lvl="1"/>
            <a:r>
              <a:rPr lang="en-US" dirty="0"/>
              <a:t>On the ribbon, click the </a:t>
            </a:r>
            <a:r>
              <a:rPr lang="en-US" b="1" dirty="0"/>
              <a:t>View </a:t>
            </a:r>
            <a:r>
              <a:rPr lang="en-US" dirty="0"/>
              <a:t>tab, and then click </a:t>
            </a:r>
            <a:r>
              <a:rPr lang="en-US" b="1" dirty="0"/>
              <a:t>Notes Page</a:t>
            </a:r>
            <a:endParaRPr lang="en-US" dirty="0"/>
          </a:p>
          <a:p>
            <a:r>
              <a:rPr lang="en-US" dirty="0"/>
              <a:t>To navigate through notes, use the Page Up and Page Down keys</a:t>
            </a:r>
          </a:p>
          <a:p>
            <a:pPr lvl="1"/>
            <a:r>
              <a:rPr lang="en-US" dirty="0"/>
              <a:t>Zoom in or zoom out, if required</a:t>
            </a:r>
          </a:p>
          <a:p>
            <a:r>
              <a:rPr lang="en-US" dirty="0"/>
              <a:t>In the </a:t>
            </a:r>
            <a:r>
              <a:rPr lang="en-US" b="1" dirty="0"/>
              <a:t>Notes Page </a:t>
            </a:r>
            <a:r>
              <a:rPr lang="en-US" dirty="0"/>
              <a:t>view, you can:</a:t>
            </a:r>
          </a:p>
          <a:p>
            <a:pPr lvl="1"/>
            <a:r>
              <a:rPr lang="en-US" dirty="0"/>
              <a:t>Read any supporting text</a:t>
            </a:r>
          </a:p>
          <a:p>
            <a:pPr lvl="2"/>
            <a:r>
              <a:rPr lang="en-US" dirty="0"/>
              <a:t>Terminology List—a list of terms used in this course is provided in the Notes section. </a:t>
            </a:r>
          </a:p>
          <a:p>
            <a:pPr lvl="1"/>
            <a:r>
              <a:rPr lang="en-US" dirty="0"/>
              <a:t>Add notes to your copy of the presentation, if required</a:t>
            </a:r>
          </a:p>
          <a:p>
            <a:r>
              <a:rPr lang="en-US" dirty="0"/>
              <a:t>Take the presentation files home with you</a:t>
            </a:r>
          </a:p>
          <a:p>
            <a:endParaRPr lang="en-US" dirty="0"/>
          </a:p>
        </p:txBody>
      </p:sp>
    </p:spTree>
    <p:extLst>
      <p:ext uri="{BB962C8B-B14F-4D97-AF65-F5344CB8AC3E}">
        <p14:creationId xmlns:p14="http://schemas.microsoft.com/office/powerpoint/2010/main" val="782527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524000"/>
            <a:ext cx="11277600" cy="2590800"/>
          </a:xfrm>
        </p:spPr>
        <p:txBody>
          <a:bodyPr/>
          <a:lstStyle/>
          <a:p>
            <a:r>
              <a:rPr lang="en-US" dirty="0"/>
              <a:t>Attribute Routing is the recommended approach in ASP.NET Core MVC</a:t>
            </a:r>
            <a:br>
              <a:rPr lang="en-US" dirty="0"/>
            </a:br>
            <a:br>
              <a:rPr lang="en-US" dirty="0"/>
            </a:br>
            <a:r>
              <a:rPr lang="en-US" sz="3200" dirty="0"/>
              <a:t>Combination of conventional and attribute routing is allowed</a:t>
            </a:r>
            <a:endParaRPr lang="en-US" dirty="0"/>
          </a:p>
        </p:txBody>
      </p:sp>
      <p:sp>
        <p:nvSpPr>
          <p:cNvPr id="8" name="Slide Number Placeholder 7"/>
          <p:cNvSpPr>
            <a:spLocks noGrp="1"/>
          </p:cNvSpPr>
          <p:nvPr>
            <p:ph type="sldNum" sz="quarter" idx="12"/>
          </p:nvPr>
        </p:nvSpPr>
        <p:spPr/>
        <p:txBody>
          <a:bodyPr/>
          <a:lstStyle/>
          <a:p>
            <a:fld id="{FB652213-B38A-4919-9374-0996C08E32BA}" type="slidenum">
              <a:rPr lang="en-US" smtClean="0"/>
              <a:pPr/>
              <a:t>30</a:t>
            </a:fld>
            <a:endParaRPr lang="en-US" dirty="0"/>
          </a:p>
        </p:txBody>
      </p:sp>
    </p:spTree>
    <p:extLst>
      <p:ext uri="{BB962C8B-B14F-4D97-AF65-F5344CB8AC3E}">
        <p14:creationId xmlns:p14="http://schemas.microsoft.com/office/powerpoint/2010/main" val="3673241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Convention-Based Routing vs. Attribute Routing </a:t>
            </a:r>
          </a:p>
        </p:txBody>
      </p:sp>
      <p:sp>
        <p:nvSpPr>
          <p:cNvPr id="8" name="Slide Number Placeholder 7"/>
          <p:cNvSpPr>
            <a:spLocks noGrp="1"/>
          </p:cNvSpPr>
          <p:nvPr>
            <p:ph type="sldNum" sz="quarter" idx="12"/>
          </p:nvPr>
        </p:nvSpPr>
        <p:spPr/>
        <p:txBody>
          <a:bodyPr/>
          <a:lstStyle/>
          <a:p>
            <a:pPr>
              <a:defRPr/>
            </a:pPr>
            <a:fld id="{FB652213-B38A-4919-9374-0996C08E32BA}" type="slidenum">
              <a:rPr lang="en-US" smtClean="0"/>
              <a:pPr>
                <a:defRPr/>
              </a:pPr>
              <a:t>31</a:t>
            </a:fld>
            <a:endParaRPr lang="en-US" dirty="0"/>
          </a:p>
        </p:txBody>
      </p:sp>
      <p:sp>
        <p:nvSpPr>
          <p:cNvPr id="11" name="Content Placeholder 9"/>
          <p:cNvSpPr txBox="1">
            <a:spLocks/>
          </p:cNvSpPr>
          <p:nvPr/>
        </p:nvSpPr>
        <p:spPr bwMode="auto">
          <a:xfrm>
            <a:off x="457200" y="1143000"/>
            <a:ext cx="11125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fontAlgn="base">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fontAlgn="base">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fontAlgn="base">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marL="0" marR="0" lvl="0" indent="0" algn="l" defTabSz="914400" rtl="0" eaLnBrk="1" fontAlgn="base" latinLnBrk="0" hangingPunct="1">
              <a:lnSpc>
                <a:spcPct val="100000"/>
              </a:lnSpc>
              <a:spcBef>
                <a:spcPts val="600"/>
              </a:spcBef>
              <a:spcAft>
                <a:spcPts val="600"/>
              </a:spcAft>
              <a:buClrTx/>
              <a:buSzTx/>
              <a:buFont typeface="+mj-lt"/>
              <a:buNone/>
              <a:tabLst/>
              <a:defRPr/>
            </a:pPr>
            <a:r>
              <a:rPr kumimoji="0" lang="en-US" sz="2000" b="1" i="0" u="none" strike="noStrike" kern="0" cap="none" spc="0" normalizeH="0" baseline="0" noProof="0" dirty="0">
                <a:ln>
                  <a:noFill/>
                </a:ln>
                <a:solidFill>
                  <a:srgbClr val="000000"/>
                </a:solidFill>
                <a:effectLst/>
                <a:uLnTx/>
                <a:uFillTx/>
                <a:latin typeface="Segoe UI"/>
              </a:rPr>
              <a:t>Convention-based Routing</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app.UseEndpoints(endpoints =&gt;</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endpoints.MapControllerRoute(</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name: "ProductPage",</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pattern: "{productId}/{productTitle}",</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defaults: new { controller = "Products", action = "Show" },</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constraints: new { productId = "\\d+" });</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2000" kern="0" dirty="0">
                <a:solidFill>
                  <a:srgbClr val="000000"/>
                </a:solidFill>
                <a:latin typeface="Consolas" panose="020B0609020204030204" pitchFamily="49" charset="0"/>
              </a:rPr>
              <a:t>});</a:t>
            </a:r>
            <a:endParaRPr kumimoji="0" lang="en-US" sz="20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kumimoji="0" lang="en-US" sz="1800" b="0" i="0" u="none" strike="noStrike" kern="0" cap="none" spc="0" normalizeH="0" baseline="0" noProof="0" dirty="0">
              <a:ln>
                <a:noFill/>
              </a:ln>
              <a:solidFill>
                <a:srgbClr val="000000"/>
              </a:solidFill>
              <a:effectLst/>
              <a:uLnTx/>
              <a:uFillTx/>
              <a:latin typeface="Courier New" panose="02070309020205020404" pitchFamily="49" charset="0"/>
            </a:endParaRPr>
          </a:p>
          <a:p>
            <a:pPr marL="0" marR="0" lvl="0" indent="0" algn="l" defTabSz="914400" rtl="0" eaLnBrk="1" fontAlgn="base" latinLnBrk="0" hangingPunct="1">
              <a:lnSpc>
                <a:spcPct val="100000"/>
              </a:lnSpc>
              <a:spcBef>
                <a:spcPts val="600"/>
              </a:spcBef>
              <a:spcAft>
                <a:spcPts val="600"/>
              </a:spcAft>
              <a:buClrTx/>
              <a:buSzTx/>
              <a:buFont typeface="+mj-lt"/>
              <a:buNone/>
              <a:tabLst/>
              <a:defRPr/>
            </a:pPr>
            <a:r>
              <a:rPr kumimoji="0" lang="en-US" sz="2000" b="1" i="0" u="none" strike="noStrike" kern="0" cap="none" spc="0" normalizeH="0" baseline="0" noProof="0" dirty="0">
                <a:ln>
                  <a:noFill/>
                </a:ln>
                <a:solidFill>
                  <a:srgbClr val="000000"/>
                </a:solidFill>
                <a:effectLst/>
                <a:uLnTx/>
                <a:uFillTx/>
                <a:latin typeface="Segoe UI"/>
              </a:rPr>
              <a:t>Attribute Routing</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2000" b="0" i="0" u="none" strike="noStrike" kern="0" cap="none" spc="0" normalizeH="0" baseline="0" noProof="0" dirty="0">
                <a:ln>
                  <a:noFill/>
                </a:ln>
                <a:solidFill>
                  <a:srgbClr val="2B91AF"/>
                </a:solidFill>
                <a:effectLst/>
                <a:uLnTx/>
                <a:uFillTx/>
                <a:latin typeface="Consolas" panose="020B0609020204030204" pitchFamily="49" charset="0"/>
              </a:rPr>
              <a:t>Route</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2000" b="0" i="0" u="none" strike="noStrike" kern="0" cap="none" spc="0" normalizeH="0" baseline="0" noProof="0" dirty="0">
                <a:ln>
                  <a:noFill/>
                </a:ln>
                <a:solidFill>
                  <a:srgbClr val="A31515"/>
                </a:solidFill>
                <a:effectLst/>
                <a:uLnTx/>
                <a:uFillTx/>
                <a:latin typeface="Consolas" panose="020B0609020204030204" pitchFamily="49" charset="0"/>
              </a:rPr>
              <a:t>"{productId:int}/{productTitle}"</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public </a:t>
            </a:r>
            <a:r>
              <a:rPr kumimoji="0" lang="en-US" sz="2000" b="0" i="0" u="none" strike="noStrike" kern="0" cap="none" spc="0" normalizeH="0" baseline="0" noProof="0" dirty="0">
                <a:ln>
                  <a:noFill/>
                </a:ln>
                <a:solidFill>
                  <a:srgbClr val="2B91AF"/>
                </a:solidFill>
                <a:effectLst/>
                <a:uLnTx/>
                <a:uFillTx/>
                <a:latin typeface="Consolas" panose="020B0609020204030204" pitchFamily="49" charset="0"/>
              </a:rPr>
              <a:t>IActionResult</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Show(</a:t>
            </a:r>
            <a:r>
              <a:rPr kumimoji="0" lang="en-US" sz="2000" b="0" i="0" u="none" strike="noStrike" kern="0" cap="none" spc="0" normalizeH="0" baseline="0" noProof="0" dirty="0">
                <a:ln>
                  <a:noFill/>
                </a:ln>
                <a:solidFill>
                  <a:srgbClr val="0000FF"/>
                </a:solidFill>
                <a:effectLst/>
                <a:uLnTx/>
                <a:uFillTx/>
                <a:latin typeface="Consolas" panose="020B0609020204030204" pitchFamily="49" charset="0"/>
              </a:rPr>
              <a:t>int</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rPr>
              <a:t> productId) </a:t>
            </a:r>
            <a:r>
              <a:rPr kumimoji="0" lang="en-US" sz="2000" b="0" i="0" u="none" strike="noStrike" kern="0" cap="none" spc="0" normalizeH="0" baseline="0" noProof="0" dirty="0">
                <a:ln>
                  <a:noFill/>
                </a:ln>
                <a:solidFill>
                  <a:srgbClr val="000000"/>
                </a:solidFill>
                <a:effectLst/>
                <a:uLnTx/>
                <a:uFillTx/>
                <a:latin typeface="Courier New" panose="02070309020205020404" pitchFamily="49" charset="0"/>
              </a:rPr>
              <a:t>{ ... }</a:t>
            </a:r>
          </a:p>
        </p:txBody>
      </p:sp>
      <p:sp>
        <p:nvSpPr>
          <p:cNvPr id="12" name="Content Placeholder 2"/>
          <p:cNvSpPr txBox="1">
            <a:spLocks/>
          </p:cNvSpPr>
          <p:nvPr/>
        </p:nvSpPr>
        <p:spPr bwMode="auto">
          <a:xfrm>
            <a:off x="8153400" y="4648200"/>
            <a:ext cx="37338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fontAlgn="base">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fontAlgn="base">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fontAlgn="base">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sz="2000" kern="0" dirty="0">
                <a:solidFill>
                  <a:srgbClr val="000000"/>
                </a:solidFill>
                <a:latin typeface="Segoe UI"/>
              </a:rPr>
              <a:t>Routing co-defined with implementation.</a:t>
            </a:r>
          </a:p>
        </p:txBody>
      </p:sp>
      <p:sp>
        <p:nvSpPr>
          <p:cNvPr id="13" name="Left Arrow 12"/>
          <p:cNvSpPr/>
          <p:nvPr/>
        </p:nvSpPr>
        <p:spPr>
          <a:xfrm>
            <a:off x="6705600" y="4754562"/>
            <a:ext cx="1371600" cy="350838"/>
          </a:xfrm>
          <a:prstGeom prst="leftArrow">
            <a:avLst/>
          </a:prstGeom>
          <a:solidFill>
            <a:srgbClr val="92D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19324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Optional and Default Parameters</a:t>
            </a:r>
          </a:p>
        </p:txBody>
      </p:sp>
      <p:sp>
        <p:nvSpPr>
          <p:cNvPr id="8" name="Slide Number Placeholder 7"/>
          <p:cNvSpPr>
            <a:spLocks noGrp="1"/>
          </p:cNvSpPr>
          <p:nvPr>
            <p:ph type="sldNum" sz="quarter" idx="12"/>
          </p:nvPr>
        </p:nvSpPr>
        <p:spPr/>
        <p:txBody>
          <a:bodyPr/>
          <a:lstStyle/>
          <a:p>
            <a:pPr>
              <a:defRPr/>
            </a:pPr>
            <a:fld id="{FB652213-B38A-4919-9374-0996C08E32BA}" type="slidenum">
              <a:rPr lang="en-US" smtClean="0"/>
              <a:pPr>
                <a:defRPr/>
              </a:pPr>
              <a:t>32</a:t>
            </a:fld>
            <a:endParaRPr lang="en-US" dirty="0"/>
          </a:p>
        </p:txBody>
      </p:sp>
      <p:sp>
        <p:nvSpPr>
          <p:cNvPr id="7" name="Text Placeholder 6"/>
          <p:cNvSpPr>
            <a:spLocks noGrp="1"/>
          </p:cNvSpPr>
          <p:nvPr>
            <p:ph type="body" sz="quarter" idx="13"/>
          </p:nvPr>
        </p:nvSpPr>
        <p:spPr/>
        <p:txBody>
          <a:bodyPr>
            <a:normAutofit fontScale="62500" lnSpcReduction="20000"/>
          </a:bodyPr>
          <a:lstStyle/>
          <a:p>
            <a:pPr marL="0" lvl="0" indent="0" fontAlgn="base">
              <a:lnSpc>
                <a:spcPct val="120000"/>
              </a:lnSpc>
              <a:spcBef>
                <a:spcPts val="0"/>
              </a:spcBef>
              <a:spcAft>
                <a:spcPts val="0"/>
              </a:spcAft>
              <a:buNone/>
            </a:pPr>
            <a:r>
              <a:rPr lang="en-US" sz="2300" kern="0" dirty="0">
                <a:solidFill>
                  <a:srgbClr val="0000FF"/>
                </a:solidFill>
                <a:latin typeface="Consolas" panose="020B0609020204030204" pitchFamily="49" charset="0"/>
              </a:rPr>
              <a:t>public class </a:t>
            </a:r>
            <a:r>
              <a:rPr lang="en-US" sz="2300" kern="0" dirty="0">
                <a:solidFill>
                  <a:srgbClr val="2B91AF"/>
                </a:solidFill>
                <a:latin typeface="Consolas" panose="020B0609020204030204" pitchFamily="49" charset="0"/>
              </a:rPr>
              <a:t>BooksController</a:t>
            </a:r>
            <a:r>
              <a:rPr lang="en-US" sz="2300" kern="0" dirty="0">
                <a:solidFill>
                  <a:srgbClr val="000000"/>
                </a:solidFill>
                <a:latin typeface="Consolas" panose="020B0609020204030204" pitchFamily="49" charset="0"/>
              </a:rPr>
              <a:t> : </a:t>
            </a:r>
            <a:r>
              <a:rPr lang="en-US" sz="2300" kern="0" dirty="0">
                <a:solidFill>
                  <a:srgbClr val="2B91AF"/>
                </a:solidFill>
                <a:latin typeface="Consolas" panose="020B0609020204030204" pitchFamily="49" charset="0"/>
              </a:rPr>
              <a:t>Controller</a:t>
            </a:r>
            <a:endParaRPr lang="en-US" sz="23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8000"/>
                </a:solidFill>
                <a:latin typeface="Consolas" panose="020B0609020204030204" pitchFamily="49" charset="0"/>
              </a:rPr>
              <a:t>// eg: /books, /books/1430210079</a:t>
            </a:r>
            <a:endParaRPr lang="en-US" sz="23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2B91AF"/>
                </a:solidFill>
                <a:latin typeface="Consolas" panose="020B0609020204030204" pitchFamily="49" charset="0"/>
              </a:rPr>
              <a:t>Route</a:t>
            </a:r>
            <a:r>
              <a:rPr lang="en-US" sz="2300" kern="0" dirty="0">
                <a:solidFill>
                  <a:srgbClr val="000000"/>
                </a:solidFill>
                <a:latin typeface="Consolas" panose="020B0609020204030204" pitchFamily="49" charset="0"/>
              </a:rPr>
              <a:t>(</a:t>
            </a:r>
            <a:r>
              <a:rPr lang="en-US" sz="2300" kern="0" dirty="0">
                <a:solidFill>
                  <a:srgbClr val="A31515"/>
                </a:solidFill>
                <a:latin typeface="Consolas" panose="020B0609020204030204" pitchFamily="49" charset="0"/>
              </a:rPr>
              <a:t>"books/{isbn?}"</a:t>
            </a:r>
            <a:r>
              <a:rPr lang="en-US" sz="23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public </a:t>
            </a:r>
            <a:r>
              <a:rPr lang="en-US" sz="2300" kern="0" dirty="0">
                <a:solidFill>
                  <a:srgbClr val="2B91AF"/>
                </a:solidFill>
                <a:latin typeface="Consolas" panose="020B0609020204030204" pitchFamily="49" charset="0"/>
              </a:rPr>
              <a:t>IActionResult</a:t>
            </a:r>
            <a:r>
              <a:rPr lang="en-US" sz="2300" kern="0" dirty="0">
                <a:solidFill>
                  <a:srgbClr val="000000"/>
                </a:solidFill>
                <a:latin typeface="Consolas" panose="020B0609020204030204" pitchFamily="49" charset="0"/>
              </a:rPr>
              <a:t> View(</a:t>
            </a:r>
            <a:r>
              <a:rPr lang="en-US" sz="2300" kern="0" dirty="0">
                <a:solidFill>
                  <a:srgbClr val="0000FF"/>
                </a:solidFill>
                <a:latin typeface="Consolas" panose="020B0609020204030204" pitchFamily="49" charset="0"/>
              </a:rPr>
              <a:t>string</a:t>
            </a:r>
            <a:r>
              <a:rPr lang="en-US" sz="2300" kern="0" dirty="0">
                <a:solidFill>
                  <a:srgbClr val="000000"/>
                </a:solidFill>
                <a:latin typeface="Consolas" panose="020B0609020204030204" pitchFamily="49" charset="0"/>
              </a:rPr>
              <a:t> isbn)</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if</a:t>
            </a:r>
            <a:r>
              <a:rPr lang="en-US" sz="2300" kern="0" dirty="0">
                <a:solidFill>
                  <a:srgbClr val="000000"/>
                </a:solidFill>
                <a:latin typeface="Consolas" panose="020B0609020204030204" pitchFamily="49" charset="0"/>
              </a:rPr>
              <a:t> (!</a:t>
            </a:r>
            <a:r>
              <a:rPr lang="en-US" sz="2300" kern="0" dirty="0">
                <a:solidFill>
                  <a:srgbClr val="2B91AF"/>
                </a:solidFill>
                <a:latin typeface="Consolas" panose="020B0609020204030204" pitchFamily="49" charset="0"/>
              </a:rPr>
              <a:t>String</a:t>
            </a:r>
            <a:r>
              <a:rPr lang="en-US" sz="2300" kern="0" dirty="0">
                <a:solidFill>
                  <a:srgbClr val="000000"/>
                </a:solidFill>
                <a:latin typeface="Consolas" panose="020B0609020204030204" pitchFamily="49" charset="0"/>
              </a:rPr>
              <a:t>.IsNullOrEmpty(isbn))</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return</a:t>
            </a:r>
            <a:r>
              <a:rPr lang="en-US" sz="2300" kern="0" dirty="0">
                <a:solidFill>
                  <a:srgbClr val="000000"/>
                </a:solidFill>
                <a:latin typeface="Consolas" panose="020B0609020204030204" pitchFamily="49" charset="0"/>
              </a:rPr>
              <a:t> View(</a:t>
            </a:r>
            <a:r>
              <a:rPr lang="en-US" sz="2300" kern="0" dirty="0">
                <a:solidFill>
                  <a:srgbClr val="A31515"/>
                </a:solidFill>
                <a:latin typeface="Consolas" panose="020B0609020204030204" pitchFamily="49" charset="0"/>
              </a:rPr>
              <a:t>"OneBook"</a:t>
            </a:r>
            <a:r>
              <a:rPr lang="en-US" sz="2300" kern="0" dirty="0">
                <a:solidFill>
                  <a:srgbClr val="000000"/>
                </a:solidFill>
                <a:latin typeface="Consolas" panose="020B0609020204030204" pitchFamily="49" charset="0"/>
              </a:rPr>
              <a:t>, GetBook(isbn));</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return</a:t>
            </a:r>
            <a:r>
              <a:rPr lang="en-US" sz="2300" kern="0" dirty="0">
                <a:solidFill>
                  <a:srgbClr val="000000"/>
                </a:solidFill>
                <a:latin typeface="Consolas" panose="020B0609020204030204" pitchFamily="49" charset="0"/>
              </a:rPr>
              <a:t> View(</a:t>
            </a:r>
            <a:r>
              <a:rPr lang="en-US" sz="2300" kern="0" dirty="0">
                <a:solidFill>
                  <a:srgbClr val="A31515"/>
                </a:solidFill>
                <a:latin typeface="Consolas" panose="020B0609020204030204" pitchFamily="49" charset="0"/>
              </a:rPr>
              <a:t>"AllBooks"</a:t>
            </a:r>
            <a:r>
              <a:rPr lang="en-US" sz="2300" kern="0" dirty="0">
                <a:solidFill>
                  <a:srgbClr val="000000"/>
                </a:solidFill>
                <a:latin typeface="Consolas" panose="020B0609020204030204" pitchFamily="49" charset="0"/>
              </a:rPr>
              <a:t>, GetBooks());</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8000"/>
                </a:solidFill>
                <a:latin typeface="Consolas" panose="020B0609020204030204" pitchFamily="49" charset="0"/>
              </a:rPr>
              <a:t>// eg: /books/lang, /books/lang/en</a:t>
            </a:r>
            <a:r>
              <a:rPr lang="en-US" sz="2300" kern="0" dirty="0">
                <a:solidFill>
                  <a:srgbClr val="000000"/>
                </a:solidFill>
                <a:latin typeface="Consolas" panose="020B0609020204030204" pitchFamily="49" charset="0"/>
              </a:rPr>
              <a:t>, </a:t>
            </a:r>
            <a:r>
              <a:rPr lang="en-US" sz="2300" kern="0" dirty="0">
                <a:solidFill>
                  <a:srgbClr val="008000"/>
                </a:solidFill>
                <a:latin typeface="Consolas" panose="020B0609020204030204" pitchFamily="49" charset="0"/>
              </a:rPr>
              <a:t>/books/lang/he</a:t>
            </a:r>
            <a:endParaRPr lang="en-US" sz="23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2B91AF"/>
                </a:solidFill>
                <a:latin typeface="Consolas" panose="020B0609020204030204" pitchFamily="49" charset="0"/>
              </a:rPr>
              <a:t>Route</a:t>
            </a:r>
            <a:r>
              <a:rPr lang="en-US" sz="2300" kern="0" dirty="0">
                <a:solidFill>
                  <a:srgbClr val="000000"/>
                </a:solidFill>
                <a:latin typeface="Consolas" panose="020B0609020204030204" pitchFamily="49" charset="0"/>
              </a:rPr>
              <a:t>(</a:t>
            </a:r>
            <a:r>
              <a:rPr lang="en-US" sz="2300" kern="0" dirty="0">
                <a:solidFill>
                  <a:srgbClr val="A31515"/>
                </a:solidFill>
                <a:latin typeface="Consolas" panose="020B0609020204030204" pitchFamily="49" charset="0"/>
              </a:rPr>
              <a:t>"books/lang/{lang=en}"</a:t>
            </a:r>
            <a:r>
              <a:rPr lang="en-US" sz="23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public </a:t>
            </a:r>
            <a:r>
              <a:rPr lang="en-US" sz="2300" kern="0" dirty="0">
                <a:solidFill>
                  <a:srgbClr val="2B91AF"/>
                </a:solidFill>
                <a:latin typeface="Consolas" panose="020B0609020204030204" pitchFamily="49" charset="0"/>
              </a:rPr>
              <a:t>IActionResult</a:t>
            </a:r>
            <a:r>
              <a:rPr lang="en-US" sz="2300" kern="0" dirty="0">
                <a:solidFill>
                  <a:srgbClr val="000000"/>
                </a:solidFill>
                <a:latin typeface="Consolas" panose="020B0609020204030204" pitchFamily="49" charset="0"/>
              </a:rPr>
              <a:t> ViewByLanguage(</a:t>
            </a:r>
            <a:r>
              <a:rPr lang="en-US" sz="2300" kern="0" dirty="0">
                <a:solidFill>
                  <a:srgbClr val="0000FF"/>
                </a:solidFill>
                <a:latin typeface="Consolas" panose="020B0609020204030204" pitchFamily="49" charset="0"/>
              </a:rPr>
              <a:t>string</a:t>
            </a:r>
            <a:r>
              <a:rPr lang="en-US" sz="2300" kern="0" dirty="0">
                <a:solidFill>
                  <a:srgbClr val="000000"/>
                </a:solidFill>
                <a:latin typeface="Consolas" panose="020B0609020204030204" pitchFamily="49" charset="0"/>
              </a:rPr>
              <a:t> lang)</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r>
              <a:rPr lang="en-US" sz="2300" kern="0" dirty="0">
                <a:solidFill>
                  <a:srgbClr val="0000FF"/>
                </a:solidFill>
                <a:latin typeface="Consolas" panose="020B0609020204030204" pitchFamily="49" charset="0"/>
              </a:rPr>
              <a:t>return</a:t>
            </a:r>
            <a:r>
              <a:rPr lang="en-US" sz="2300" kern="0" dirty="0">
                <a:solidFill>
                  <a:srgbClr val="000000"/>
                </a:solidFill>
                <a:latin typeface="Consolas" panose="020B0609020204030204" pitchFamily="49" charset="0"/>
              </a:rPr>
              <a:t> View(</a:t>
            </a:r>
            <a:r>
              <a:rPr lang="en-US" sz="2300" kern="0" dirty="0">
                <a:solidFill>
                  <a:srgbClr val="A31515"/>
                </a:solidFill>
                <a:latin typeface="Consolas" panose="020B0609020204030204" pitchFamily="49" charset="0"/>
              </a:rPr>
              <a:t>"OneBook"</a:t>
            </a:r>
            <a:r>
              <a:rPr lang="en-US" sz="2300" kern="0" dirty="0">
                <a:solidFill>
                  <a:srgbClr val="000000"/>
                </a:solidFill>
                <a:latin typeface="Consolas" panose="020B0609020204030204" pitchFamily="49" charset="0"/>
              </a:rPr>
              <a:t>, GetBooksByLanguage(lang));</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2300" kern="0"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981631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Route Prefix</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33</a:t>
            </a:fld>
            <a:endParaRPr lang="en-US" dirty="0"/>
          </a:p>
        </p:txBody>
      </p:sp>
      <p:sp>
        <p:nvSpPr>
          <p:cNvPr id="5" name="Text Placeholder 4"/>
          <p:cNvSpPr>
            <a:spLocks noGrp="1"/>
          </p:cNvSpPr>
          <p:nvPr>
            <p:ph type="body" sz="quarter" idx="13"/>
          </p:nvPr>
        </p:nvSpPr>
        <p:spPr>
          <a:xfrm>
            <a:off x="402336" y="1143000"/>
            <a:ext cx="11173968" cy="5413248"/>
          </a:xfrm>
        </p:spPr>
        <p:txBody>
          <a:bodyPr>
            <a:normAutofit fontScale="92500" lnSpcReduction="20000"/>
          </a:bodyPr>
          <a:lstStyle/>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a:t>
            </a:r>
            <a:r>
              <a:rPr lang="en-US" sz="1900" kern="0" dirty="0">
                <a:solidFill>
                  <a:srgbClr val="2B91AF"/>
                </a:solidFill>
                <a:latin typeface="Consolas" panose="020B0609020204030204" pitchFamily="49" charset="0"/>
              </a:rPr>
              <a:t>Route </a:t>
            </a:r>
            <a:r>
              <a:rPr lang="en-US" sz="1900" kern="0" dirty="0">
                <a:solidFill>
                  <a:srgbClr val="000000"/>
                </a:solidFill>
                <a:latin typeface="Consolas" panose="020B0609020204030204" pitchFamily="49" charset="0"/>
              </a:rPr>
              <a:t>(</a:t>
            </a:r>
            <a:r>
              <a:rPr lang="en-US" sz="1900" kern="0" dirty="0">
                <a:solidFill>
                  <a:srgbClr val="A31515"/>
                </a:solidFill>
                <a:latin typeface="Consolas" panose="020B0609020204030204" pitchFamily="49" charset="0"/>
              </a:rPr>
              <a:t>"feedback"</a:t>
            </a:r>
            <a:r>
              <a:rPr lang="en-US" sz="19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900" kern="0" dirty="0">
                <a:solidFill>
                  <a:srgbClr val="0000FF"/>
                </a:solidFill>
                <a:latin typeface="Consolas" panose="020B0609020204030204" pitchFamily="49" charset="0"/>
              </a:rPr>
              <a:t>public class </a:t>
            </a:r>
            <a:r>
              <a:rPr lang="en-US" sz="1900" kern="0" dirty="0">
                <a:solidFill>
                  <a:srgbClr val="2B91AF"/>
                </a:solidFill>
                <a:latin typeface="Consolas" panose="020B0609020204030204" pitchFamily="49" charset="0"/>
              </a:rPr>
              <a:t>ReviewsController</a:t>
            </a:r>
            <a:r>
              <a:rPr lang="en-US" sz="1900" kern="0" dirty="0">
                <a:solidFill>
                  <a:srgbClr val="000000"/>
                </a:solidFill>
                <a:latin typeface="Consolas" panose="020B0609020204030204" pitchFamily="49" charset="0"/>
              </a:rPr>
              <a:t> : </a:t>
            </a:r>
            <a:r>
              <a:rPr lang="en-US" sz="1900" kern="0" dirty="0">
                <a:solidFill>
                  <a:srgbClr val="2B91AF"/>
                </a:solidFill>
                <a:latin typeface="Consolas" panose="020B0609020204030204" pitchFamily="49" charset="0"/>
              </a:rPr>
              <a:t>Controller</a:t>
            </a: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8000"/>
                </a:solidFill>
                <a:latin typeface="Consolas" panose="020B0609020204030204" pitchFamily="49" charset="0"/>
              </a:rPr>
              <a:t>// </a:t>
            </a:r>
            <a:r>
              <a:rPr lang="en-US" sz="1900" kern="0" dirty="0" err="1">
                <a:solidFill>
                  <a:srgbClr val="008000"/>
                </a:solidFill>
                <a:latin typeface="Consolas" panose="020B0609020204030204" pitchFamily="49" charset="0"/>
              </a:rPr>
              <a:t>eg.</a:t>
            </a:r>
            <a:r>
              <a:rPr lang="en-US" sz="1900" kern="0" dirty="0">
                <a:solidFill>
                  <a:srgbClr val="008000"/>
                </a:solidFill>
                <a:latin typeface="Consolas" panose="020B0609020204030204" pitchFamily="49" charset="0"/>
              </a:rPr>
              <a:t>: /feedback</a:t>
            </a: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00FF"/>
                </a:solidFill>
                <a:latin typeface="Consolas" panose="020B0609020204030204" pitchFamily="49" charset="0"/>
              </a:rPr>
              <a:t>public </a:t>
            </a:r>
            <a:r>
              <a:rPr lang="en-US" sz="1900" kern="0" dirty="0">
                <a:solidFill>
                  <a:srgbClr val="2B91AF"/>
                </a:solidFill>
                <a:latin typeface="Consolas" panose="020B0609020204030204" pitchFamily="49" charset="0"/>
              </a:rPr>
              <a:t>IActionResult</a:t>
            </a:r>
            <a:r>
              <a:rPr lang="en-US" sz="1900" kern="0" dirty="0">
                <a:solidFill>
                  <a:srgbClr val="000000"/>
                </a:solidFill>
                <a:latin typeface="Consolas" panose="020B0609020204030204" pitchFamily="49" charset="0"/>
              </a:rPr>
              <a:t> Index() { ... }</a:t>
            </a:r>
          </a:p>
          <a:p>
            <a:pPr marL="0" lvl="0" indent="0" fontAlgn="base">
              <a:lnSpc>
                <a:spcPct val="120000"/>
              </a:lnSpc>
              <a:spcBef>
                <a:spcPts val="0"/>
              </a:spcBef>
              <a:spcAft>
                <a:spcPts val="0"/>
              </a:spcAft>
              <a:buNone/>
            </a:pP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8000"/>
                </a:solidFill>
                <a:latin typeface="Consolas" panose="020B0609020204030204" pitchFamily="49" charset="0"/>
              </a:rPr>
              <a:t>// </a:t>
            </a:r>
            <a:r>
              <a:rPr lang="en-US" sz="1900" kern="0" dirty="0" err="1">
                <a:solidFill>
                  <a:srgbClr val="008000"/>
                </a:solidFill>
                <a:latin typeface="Consolas" panose="020B0609020204030204" pitchFamily="49" charset="0"/>
              </a:rPr>
              <a:t>eg.</a:t>
            </a:r>
            <a:r>
              <a:rPr lang="en-US" sz="1900" kern="0" dirty="0">
                <a:solidFill>
                  <a:srgbClr val="008000"/>
                </a:solidFill>
                <a:latin typeface="Consolas" panose="020B0609020204030204" pitchFamily="49" charset="0"/>
              </a:rPr>
              <a:t>: /feedback/5</a:t>
            </a: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2B91AF"/>
                </a:solidFill>
                <a:latin typeface="Consolas" panose="020B0609020204030204" pitchFamily="49" charset="0"/>
              </a:rPr>
              <a:t>Route</a:t>
            </a:r>
            <a:r>
              <a:rPr lang="en-US" sz="1900" kern="0" dirty="0">
                <a:solidFill>
                  <a:srgbClr val="000000"/>
                </a:solidFill>
                <a:latin typeface="Consolas" panose="020B0609020204030204" pitchFamily="49" charset="0"/>
              </a:rPr>
              <a:t>(</a:t>
            </a:r>
            <a:r>
              <a:rPr lang="en-US" sz="1900" kern="0" dirty="0">
                <a:solidFill>
                  <a:srgbClr val="A31515"/>
                </a:solidFill>
                <a:latin typeface="Consolas" panose="020B0609020204030204" pitchFamily="49" charset="0"/>
              </a:rPr>
              <a:t>"{reviewId}"</a:t>
            </a:r>
            <a:r>
              <a:rPr lang="en-US" sz="19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00FF"/>
                </a:solidFill>
                <a:latin typeface="Consolas" panose="020B0609020204030204" pitchFamily="49" charset="0"/>
              </a:rPr>
              <a:t>public </a:t>
            </a:r>
            <a:r>
              <a:rPr lang="en-US" sz="1900" kern="0" dirty="0">
                <a:solidFill>
                  <a:srgbClr val="2B91AF"/>
                </a:solidFill>
                <a:latin typeface="Consolas" panose="020B0609020204030204" pitchFamily="49" charset="0"/>
              </a:rPr>
              <a:t>IActionResult</a:t>
            </a:r>
            <a:r>
              <a:rPr lang="en-US" sz="1900" kern="0" dirty="0">
                <a:solidFill>
                  <a:srgbClr val="000000"/>
                </a:solidFill>
                <a:latin typeface="Consolas" panose="020B0609020204030204" pitchFamily="49" charset="0"/>
              </a:rPr>
              <a:t> Show(</a:t>
            </a:r>
            <a:r>
              <a:rPr lang="en-US" sz="1900" kern="0" dirty="0">
                <a:solidFill>
                  <a:srgbClr val="0000FF"/>
                </a:solidFill>
                <a:latin typeface="Consolas" panose="020B0609020204030204" pitchFamily="49" charset="0"/>
              </a:rPr>
              <a:t>int</a:t>
            </a:r>
            <a:r>
              <a:rPr lang="en-US" sz="1900" kern="0" dirty="0">
                <a:solidFill>
                  <a:srgbClr val="000000"/>
                </a:solidFill>
                <a:latin typeface="Consolas" panose="020B0609020204030204" pitchFamily="49" charset="0"/>
              </a:rPr>
              <a:t> reviewId) { ... }</a:t>
            </a:r>
          </a:p>
          <a:p>
            <a:pPr marL="0" lvl="0" indent="0" fontAlgn="base">
              <a:lnSpc>
                <a:spcPct val="120000"/>
              </a:lnSpc>
              <a:spcBef>
                <a:spcPts val="0"/>
              </a:spcBef>
              <a:spcAft>
                <a:spcPts val="0"/>
              </a:spcAft>
              <a:buNone/>
            </a:pP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8000"/>
                </a:solidFill>
                <a:latin typeface="Consolas" panose="020B0609020204030204" pitchFamily="49" charset="0"/>
              </a:rPr>
              <a:t>// </a:t>
            </a:r>
            <a:r>
              <a:rPr lang="en-US" sz="1900" kern="0" dirty="0" err="1">
                <a:solidFill>
                  <a:srgbClr val="008000"/>
                </a:solidFill>
                <a:latin typeface="Consolas" panose="020B0609020204030204" pitchFamily="49" charset="0"/>
              </a:rPr>
              <a:t>eg.</a:t>
            </a:r>
            <a:r>
              <a:rPr lang="en-US" sz="1900" kern="0" dirty="0">
                <a:solidFill>
                  <a:srgbClr val="008000"/>
                </a:solidFill>
                <a:latin typeface="Consolas" panose="020B0609020204030204" pitchFamily="49" charset="0"/>
              </a:rPr>
              <a:t>: /feedback/5/edit</a:t>
            </a: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2B91AF"/>
                </a:solidFill>
                <a:latin typeface="Consolas" panose="020B0609020204030204" pitchFamily="49" charset="0"/>
              </a:rPr>
              <a:t>Route</a:t>
            </a:r>
            <a:r>
              <a:rPr lang="en-US" sz="1900" kern="0" dirty="0">
                <a:solidFill>
                  <a:srgbClr val="000000"/>
                </a:solidFill>
                <a:latin typeface="Consolas" panose="020B0609020204030204" pitchFamily="49" charset="0"/>
              </a:rPr>
              <a:t>(</a:t>
            </a:r>
            <a:r>
              <a:rPr lang="en-US" sz="1900" kern="0" dirty="0">
                <a:solidFill>
                  <a:srgbClr val="A31515"/>
                </a:solidFill>
                <a:latin typeface="Consolas" panose="020B0609020204030204" pitchFamily="49" charset="0"/>
              </a:rPr>
              <a:t>"{reviewId}/edit"</a:t>
            </a:r>
            <a:r>
              <a:rPr lang="en-US" sz="19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00FF"/>
                </a:solidFill>
                <a:latin typeface="Consolas" panose="020B0609020204030204" pitchFamily="49" charset="0"/>
              </a:rPr>
              <a:t>public </a:t>
            </a:r>
            <a:r>
              <a:rPr lang="en-US" sz="1900" kern="0" dirty="0">
                <a:solidFill>
                  <a:srgbClr val="2B91AF"/>
                </a:solidFill>
                <a:latin typeface="Consolas" panose="020B0609020204030204" pitchFamily="49" charset="0"/>
              </a:rPr>
              <a:t>IActionResult</a:t>
            </a:r>
            <a:r>
              <a:rPr lang="en-US" sz="1900" kern="0" dirty="0">
                <a:solidFill>
                  <a:srgbClr val="000000"/>
                </a:solidFill>
                <a:latin typeface="Consolas" panose="020B0609020204030204" pitchFamily="49" charset="0"/>
              </a:rPr>
              <a:t> Edit(</a:t>
            </a:r>
            <a:r>
              <a:rPr lang="en-US" sz="1900" kern="0" dirty="0">
                <a:solidFill>
                  <a:srgbClr val="0000FF"/>
                </a:solidFill>
                <a:latin typeface="Consolas" panose="020B0609020204030204" pitchFamily="49" charset="0"/>
              </a:rPr>
              <a:t>int</a:t>
            </a:r>
            <a:r>
              <a:rPr lang="en-US" sz="1900" kern="0" dirty="0">
                <a:solidFill>
                  <a:srgbClr val="000000"/>
                </a:solidFill>
                <a:latin typeface="Consolas" panose="020B0609020204030204" pitchFamily="49" charset="0"/>
              </a:rPr>
              <a:t> reviewId) { ... }</a:t>
            </a:r>
          </a:p>
          <a:p>
            <a:pPr marL="0" lvl="0" indent="0" fontAlgn="base">
              <a:lnSpc>
                <a:spcPct val="120000"/>
              </a:lnSpc>
              <a:spcBef>
                <a:spcPts val="0"/>
              </a:spcBef>
              <a:spcAft>
                <a:spcPts val="0"/>
              </a:spcAft>
              <a:buNone/>
            </a:pP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8000"/>
                </a:solidFill>
                <a:latin typeface="Consolas" panose="020B0609020204030204" pitchFamily="49" charset="0"/>
              </a:rPr>
              <a:t>    // eg.: /spotlight-review</a:t>
            </a:r>
            <a:endParaRPr lang="en-US" sz="19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2B91AF"/>
                </a:solidFill>
                <a:latin typeface="Consolas" panose="020B0609020204030204" pitchFamily="49" charset="0"/>
              </a:rPr>
              <a:t>Route</a:t>
            </a:r>
            <a:r>
              <a:rPr lang="en-US" sz="1900" kern="0" dirty="0">
                <a:solidFill>
                  <a:srgbClr val="000000"/>
                </a:solidFill>
                <a:latin typeface="Consolas" panose="020B0609020204030204" pitchFamily="49" charset="0"/>
              </a:rPr>
              <a:t>(</a:t>
            </a:r>
            <a:r>
              <a:rPr lang="en-US" sz="1900" kern="0" dirty="0">
                <a:solidFill>
                  <a:srgbClr val="A31515"/>
                </a:solidFill>
                <a:latin typeface="Consolas" panose="020B0609020204030204" pitchFamily="49" charset="0"/>
              </a:rPr>
              <a:t>"~/spotlight-review"</a:t>
            </a:r>
            <a:r>
              <a:rPr lang="en-US" sz="19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    </a:t>
            </a:r>
            <a:r>
              <a:rPr lang="en-US" sz="1900" kern="0" dirty="0">
                <a:solidFill>
                  <a:srgbClr val="0000FF"/>
                </a:solidFill>
                <a:latin typeface="Consolas" panose="020B0609020204030204" pitchFamily="49" charset="0"/>
              </a:rPr>
              <a:t>public </a:t>
            </a:r>
            <a:r>
              <a:rPr lang="en-US" sz="1900" kern="0" dirty="0">
                <a:solidFill>
                  <a:srgbClr val="2B91AF"/>
                </a:solidFill>
                <a:latin typeface="Consolas" panose="020B0609020204030204" pitchFamily="49" charset="0"/>
              </a:rPr>
              <a:t>IActionResult</a:t>
            </a:r>
            <a:r>
              <a:rPr lang="en-US" sz="1900" kern="0" dirty="0">
                <a:solidFill>
                  <a:srgbClr val="000000"/>
                </a:solidFill>
                <a:latin typeface="Consolas" panose="020B0609020204030204" pitchFamily="49" charset="0"/>
              </a:rPr>
              <a:t> ShowSpotlight() { ... }</a:t>
            </a:r>
          </a:p>
          <a:p>
            <a:pPr marL="0" lvl="0" indent="0" fontAlgn="base">
              <a:lnSpc>
                <a:spcPct val="120000"/>
              </a:lnSpc>
              <a:spcBef>
                <a:spcPts val="0"/>
              </a:spcBef>
              <a:spcAft>
                <a:spcPts val="0"/>
              </a:spcAft>
              <a:buNone/>
            </a:pPr>
            <a:r>
              <a:rPr lang="en-US" sz="1900" kern="0"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350184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Route</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34</a:t>
            </a:fld>
            <a:endParaRPr lang="en-US" dirty="0"/>
          </a:p>
        </p:txBody>
      </p:sp>
      <p:sp>
        <p:nvSpPr>
          <p:cNvPr id="5" name="Text Placeholder 4"/>
          <p:cNvSpPr>
            <a:spLocks noGrp="1"/>
          </p:cNvSpPr>
          <p:nvPr>
            <p:ph type="body" sz="quarter" idx="13"/>
          </p:nvPr>
        </p:nvSpPr>
        <p:spPr/>
        <p:txBody>
          <a:bodyPr>
            <a:noAutofit/>
          </a:bodyPr>
          <a:lstStyle/>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a:t>
            </a:r>
            <a:r>
              <a:rPr lang="en-US" sz="1600" kern="0" dirty="0">
                <a:solidFill>
                  <a:srgbClr val="2B91AF"/>
                </a:solidFill>
                <a:latin typeface="Consolas" panose="020B0609020204030204" pitchFamily="49" charset="0"/>
              </a:rPr>
              <a:t>Route</a:t>
            </a:r>
            <a:r>
              <a:rPr lang="en-US" sz="1600" kern="0" dirty="0">
                <a:solidFill>
                  <a:srgbClr val="000000"/>
                </a:solidFill>
                <a:latin typeface="Consolas" panose="020B0609020204030204" pitchFamily="49" charset="0"/>
              </a:rPr>
              <a:t>(</a:t>
            </a:r>
            <a:r>
              <a:rPr lang="en-US" sz="1600" kern="0" dirty="0">
                <a:solidFill>
                  <a:srgbClr val="A31515"/>
                </a:solidFill>
                <a:latin typeface="Consolas" panose="020B0609020204030204" pitchFamily="49" charset="0"/>
              </a:rPr>
              <a:t>"promotions"</a:t>
            </a:r>
            <a:r>
              <a:rPr lang="en-US" sz="16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a:t>
            </a:r>
            <a:r>
              <a:rPr lang="en-US" sz="1600" kern="0" dirty="0">
                <a:solidFill>
                  <a:srgbClr val="2B91AF"/>
                </a:solidFill>
                <a:latin typeface="Consolas" panose="020B0609020204030204" pitchFamily="49" charset="0"/>
              </a:rPr>
              <a:t>Route</a:t>
            </a:r>
            <a:r>
              <a:rPr lang="en-US" sz="1600" kern="0" dirty="0">
                <a:solidFill>
                  <a:srgbClr val="000000"/>
                </a:solidFill>
                <a:latin typeface="Consolas" panose="020B0609020204030204" pitchFamily="49" charset="0"/>
              </a:rPr>
              <a:t>(</a:t>
            </a:r>
            <a:r>
              <a:rPr lang="en-US" sz="1600" kern="0" dirty="0">
                <a:solidFill>
                  <a:srgbClr val="A31515"/>
                </a:solidFill>
                <a:latin typeface="Consolas" panose="020B0609020204030204" pitchFamily="49" charset="0"/>
              </a:rPr>
              <a:t>"{action=index}"</a:t>
            </a:r>
            <a:r>
              <a:rPr lang="en-US" sz="16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600" kern="0" dirty="0">
                <a:solidFill>
                  <a:srgbClr val="0000FF"/>
                </a:solidFill>
                <a:latin typeface="Consolas" panose="020B0609020204030204" pitchFamily="49" charset="0"/>
              </a:rPr>
              <a:t>public class </a:t>
            </a:r>
            <a:r>
              <a:rPr lang="en-US" sz="1600" kern="0" dirty="0">
                <a:solidFill>
                  <a:srgbClr val="2B91AF"/>
                </a:solidFill>
                <a:latin typeface="Consolas" panose="020B0609020204030204" pitchFamily="49" charset="0"/>
              </a:rPr>
              <a:t>ReviewsController</a:t>
            </a:r>
            <a:r>
              <a:rPr lang="en-US" sz="1600" kern="0" dirty="0">
                <a:solidFill>
                  <a:srgbClr val="000000"/>
                </a:solidFill>
                <a:latin typeface="Consolas" panose="020B0609020204030204" pitchFamily="49" charset="0"/>
              </a:rPr>
              <a:t> : </a:t>
            </a:r>
            <a:r>
              <a:rPr lang="en-US" sz="1600" kern="0" dirty="0">
                <a:solidFill>
                  <a:srgbClr val="2B91AF"/>
                </a:solidFill>
                <a:latin typeface="Consolas" panose="020B0609020204030204" pitchFamily="49" charset="0"/>
              </a:rPr>
              <a:t>Controller</a:t>
            </a:r>
            <a:endParaRPr lang="en-US" sz="16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8000"/>
                </a:solidFill>
                <a:latin typeface="Consolas" panose="020B0609020204030204" pitchFamily="49" charset="0"/>
              </a:rPr>
              <a:t>// eg.: /promotions</a:t>
            </a:r>
            <a:endParaRPr lang="en-US" sz="16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00FF"/>
                </a:solidFill>
                <a:latin typeface="Consolas" panose="020B0609020204030204" pitchFamily="49" charset="0"/>
              </a:rPr>
              <a:t>public </a:t>
            </a:r>
            <a:r>
              <a:rPr lang="en-US" sz="1600" kern="0" dirty="0">
                <a:solidFill>
                  <a:srgbClr val="2B91AF"/>
                </a:solidFill>
                <a:latin typeface="Consolas" panose="020B0609020204030204" pitchFamily="49" charset="0"/>
              </a:rPr>
              <a:t>IActionResult</a:t>
            </a:r>
            <a:r>
              <a:rPr lang="en-US" sz="1600" kern="0" dirty="0">
                <a:solidFill>
                  <a:srgbClr val="000000"/>
                </a:solidFill>
                <a:latin typeface="Consolas" panose="020B0609020204030204" pitchFamily="49" charset="0"/>
              </a:rPr>
              <a:t> Index() { ...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8000"/>
                </a:solidFill>
                <a:latin typeface="Consolas" panose="020B0609020204030204" pitchFamily="49" charset="0"/>
              </a:rPr>
              <a:t>// eg.: /promotions/archive</a:t>
            </a:r>
            <a:endParaRPr lang="en-US" sz="16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00FF"/>
                </a:solidFill>
                <a:latin typeface="Consolas" panose="020B0609020204030204" pitchFamily="49" charset="0"/>
              </a:rPr>
              <a:t>public </a:t>
            </a:r>
            <a:r>
              <a:rPr lang="en-US" sz="1600" kern="0" dirty="0">
                <a:solidFill>
                  <a:srgbClr val="2B91AF"/>
                </a:solidFill>
                <a:latin typeface="Consolas" panose="020B0609020204030204" pitchFamily="49" charset="0"/>
              </a:rPr>
              <a:t>IActionResult</a:t>
            </a:r>
            <a:r>
              <a:rPr lang="en-US" sz="1600" kern="0" dirty="0">
                <a:solidFill>
                  <a:srgbClr val="000000"/>
                </a:solidFill>
                <a:latin typeface="Consolas" panose="020B0609020204030204" pitchFamily="49" charset="0"/>
              </a:rPr>
              <a:t> Archive() { ...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8000"/>
                </a:solidFill>
                <a:latin typeface="Consolas" panose="020B0609020204030204" pitchFamily="49" charset="0"/>
              </a:rPr>
              <a:t>// eg.: /promotions/new</a:t>
            </a:r>
            <a:endParaRPr lang="en-US" sz="16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00FF"/>
                </a:solidFill>
                <a:latin typeface="Consolas" panose="020B0609020204030204" pitchFamily="49" charset="0"/>
              </a:rPr>
              <a:t>public </a:t>
            </a:r>
            <a:r>
              <a:rPr lang="en-US" sz="1600" kern="0" dirty="0">
                <a:solidFill>
                  <a:srgbClr val="2B91AF"/>
                </a:solidFill>
                <a:latin typeface="Consolas" panose="020B0609020204030204" pitchFamily="49" charset="0"/>
              </a:rPr>
              <a:t>IActionResult </a:t>
            </a:r>
            <a:r>
              <a:rPr lang="en-US" sz="1600" kern="0" dirty="0">
                <a:solidFill>
                  <a:srgbClr val="000000"/>
                </a:solidFill>
                <a:latin typeface="Consolas" panose="020B0609020204030204" pitchFamily="49" charset="0"/>
              </a:rPr>
              <a:t>New() { ...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8000"/>
                </a:solidFill>
                <a:latin typeface="Consolas" panose="020B0609020204030204" pitchFamily="49" charset="0"/>
              </a:rPr>
              <a:t>// eg.: /promotions/edit/5</a:t>
            </a:r>
            <a:endParaRPr lang="en-US" sz="1600" kern="0" dirty="0">
              <a:solidFill>
                <a:srgbClr val="000000"/>
              </a:solidFill>
              <a:latin typeface="Consolas" panose="020B0609020204030204" pitchFamily="49" charset="0"/>
            </a:endParaRP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2B91AF"/>
                </a:solidFill>
                <a:latin typeface="Consolas" panose="020B0609020204030204" pitchFamily="49" charset="0"/>
              </a:rPr>
              <a:t>Route</a:t>
            </a:r>
            <a:r>
              <a:rPr lang="en-US" sz="1600" kern="0" dirty="0">
                <a:solidFill>
                  <a:srgbClr val="000000"/>
                </a:solidFill>
                <a:latin typeface="Consolas" panose="020B0609020204030204" pitchFamily="49" charset="0"/>
              </a:rPr>
              <a:t>(</a:t>
            </a:r>
            <a:r>
              <a:rPr lang="en-US" sz="1600" kern="0" dirty="0">
                <a:solidFill>
                  <a:srgbClr val="A31515"/>
                </a:solidFill>
                <a:latin typeface="Consolas" panose="020B0609020204030204" pitchFamily="49" charset="0"/>
              </a:rPr>
              <a:t>"edit/{promoId:int}"</a:t>
            </a:r>
            <a:r>
              <a:rPr lang="en-US" sz="1600" kern="0" dirty="0">
                <a:solidFill>
                  <a:srgbClr val="000000"/>
                </a:solidFill>
                <a:latin typeface="Consolas" panose="020B0609020204030204" pitchFamily="49" charset="0"/>
              </a:rPr>
              <a:t>)]</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    </a:t>
            </a:r>
            <a:r>
              <a:rPr lang="en-US" sz="1600" kern="0" dirty="0">
                <a:solidFill>
                  <a:srgbClr val="0000FF"/>
                </a:solidFill>
                <a:latin typeface="Consolas" panose="020B0609020204030204" pitchFamily="49" charset="0"/>
              </a:rPr>
              <a:t>public </a:t>
            </a:r>
            <a:r>
              <a:rPr lang="en-US" sz="1600" kern="0" dirty="0">
                <a:solidFill>
                  <a:srgbClr val="2B91AF"/>
                </a:solidFill>
                <a:latin typeface="Consolas" panose="020B0609020204030204" pitchFamily="49" charset="0"/>
              </a:rPr>
              <a:t>IActionResult</a:t>
            </a:r>
            <a:r>
              <a:rPr lang="en-US" sz="1600" kern="0" dirty="0">
                <a:solidFill>
                  <a:srgbClr val="000000"/>
                </a:solidFill>
                <a:latin typeface="Consolas" panose="020B0609020204030204" pitchFamily="49" charset="0"/>
              </a:rPr>
              <a:t> Edit(</a:t>
            </a:r>
            <a:r>
              <a:rPr lang="en-US" sz="1600" kern="0" dirty="0">
                <a:solidFill>
                  <a:srgbClr val="0000FF"/>
                </a:solidFill>
                <a:latin typeface="Consolas" panose="020B0609020204030204" pitchFamily="49" charset="0"/>
              </a:rPr>
              <a:t>int</a:t>
            </a:r>
            <a:r>
              <a:rPr lang="en-US" sz="1600" kern="0" dirty="0">
                <a:solidFill>
                  <a:srgbClr val="000000"/>
                </a:solidFill>
                <a:latin typeface="Consolas" panose="020B0609020204030204" pitchFamily="49" charset="0"/>
              </a:rPr>
              <a:t> promoId) { ... }</a:t>
            </a:r>
          </a:p>
          <a:p>
            <a:pPr marL="0" lvl="0" indent="0" fontAlgn="base">
              <a:lnSpc>
                <a:spcPct val="120000"/>
              </a:lnSpc>
              <a:spcBef>
                <a:spcPts val="0"/>
              </a:spcBef>
              <a:spcAft>
                <a:spcPts val="0"/>
              </a:spcAft>
              <a:buNone/>
            </a:pPr>
            <a:r>
              <a:rPr lang="en-US" sz="1600" kern="0" dirty="0">
                <a:solidFill>
                  <a:srgbClr val="000000"/>
                </a:solidFill>
                <a:latin typeface="Consolas" panose="020B0609020204030204" pitchFamily="49" charset="0"/>
              </a:rPr>
              <a:t>}</a:t>
            </a:r>
          </a:p>
          <a:p>
            <a:endParaRPr lang="en-US" sz="1800" dirty="0">
              <a:latin typeface="Consolas" panose="020B0609020204030204" pitchFamily="49" charset="0"/>
            </a:endParaRPr>
          </a:p>
        </p:txBody>
      </p:sp>
    </p:spTree>
    <p:extLst>
      <p:ext uri="{BB962C8B-B14F-4D97-AF65-F5344CB8AC3E}">
        <p14:creationId xmlns:p14="http://schemas.microsoft.com/office/powerpoint/2010/main" val="4138324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Constraints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35</a:t>
            </a:fld>
            <a:endParaRPr lang="en-US" dirty="0"/>
          </a:p>
        </p:txBody>
      </p:sp>
      <p:sp>
        <p:nvSpPr>
          <p:cNvPr id="5" name="Text Placeholder 4"/>
          <p:cNvSpPr>
            <a:spLocks noGrp="1"/>
          </p:cNvSpPr>
          <p:nvPr>
            <p:ph type="body" sz="quarter" idx="13"/>
          </p:nvPr>
        </p:nvSpPr>
        <p:spPr>
          <a:xfrm>
            <a:off x="402336" y="1142999"/>
            <a:ext cx="11173968" cy="5197475"/>
          </a:xfrm>
        </p:spPr>
        <p:txBody>
          <a:bodyPr>
            <a:normAutofit fontScale="92500" lnSpcReduction="20000"/>
          </a:bodyPr>
          <a:lstStyle/>
          <a:p>
            <a:pPr marL="0" lvl="0" indent="0" fontAlgn="base">
              <a:lnSpc>
                <a:spcPct val="120000"/>
              </a:lnSpc>
              <a:spcBef>
                <a:spcPts val="0"/>
              </a:spcBef>
              <a:spcAft>
                <a:spcPts val="0"/>
              </a:spcAft>
              <a:buNone/>
            </a:pPr>
            <a:r>
              <a:rPr lang="en-US" sz="1900" kern="0" dirty="0">
                <a:solidFill>
                  <a:srgbClr val="008000"/>
                </a:solidFill>
              </a:rPr>
              <a:t>// eg: /users/5</a:t>
            </a:r>
            <a:endParaRPr lang="en-US" sz="1900" kern="0" dirty="0">
              <a:solidFill>
                <a:srgbClr val="000000"/>
              </a:solidFill>
            </a:endParaRPr>
          </a:p>
          <a:p>
            <a:pPr marL="0" lvl="0" indent="0" fontAlgn="base">
              <a:lnSpc>
                <a:spcPct val="120000"/>
              </a:lnSpc>
              <a:spcBef>
                <a:spcPts val="0"/>
              </a:spcBef>
              <a:spcAft>
                <a:spcPts val="0"/>
              </a:spcAft>
              <a:buNone/>
            </a:pPr>
            <a:r>
              <a:rPr lang="en-US" sz="1900" kern="0" dirty="0">
                <a:solidFill>
                  <a:srgbClr val="000000"/>
                </a:solidFill>
              </a:rPr>
              <a:t>[</a:t>
            </a:r>
            <a:r>
              <a:rPr lang="en-US" sz="1900" kern="0" dirty="0">
                <a:solidFill>
                  <a:srgbClr val="2B91AF"/>
                </a:solidFill>
              </a:rPr>
              <a:t>Route</a:t>
            </a:r>
            <a:r>
              <a:rPr lang="en-US" sz="1900" kern="0" dirty="0">
                <a:solidFill>
                  <a:srgbClr val="000000"/>
                </a:solidFill>
              </a:rPr>
              <a:t>(</a:t>
            </a:r>
            <a:r>
              <a:rPr lang="en-US" sz="1900" kern="0" dirty="0">
                <a:solidFill>
                  <a:srgbClr val="A31515"/>
                </a:solidFill>
              </a:rPr>
              <a:t>"users/{id:int}"</a:t>
            </a:r>
            <a:r>
              <a:rPr lang="en-US" sz="1900" kern="0" dirty="0">
                <a:solidFill>
                  <a:srgbClr val="000000"/>
                </a:solidFill>
              </a:rPr>
              <a:t>]</a:t>
            </a:r>
          </a:p>
          <a:p>
            <a:pPr marL="0" lvl="0" indent="0" fontAlgn="base">
              <a:lnSpc>
                <a:spcPct val="120000"/>
              </a:lnSpc>
              <a:spcBef>
                <a:spcPts val="0"/>
              </a:spcBef>
              <a:spcAft>
                <a:spcPts val="0"/>
              </a:spcAft>
              <a:buNone/>
            </a:pPr>
            <a:r>
              <a:rPr lang="en-US" sz="1900" kern="0" dirty="0">
                <a:solidFill>
                  <a:srgbClr val="0000FF"/>
                </a:solidFill>
              </a:rPr>
              <a:t>public</a:t>
            </a:r>
            <a:r>
              <a:rPr lang="en-US" sz="1900" kern="0" dirty="0">
                <a:solidFill>
                  <a:srgbClr val="2B91AF"/>
                </a:solidFill>
              </a:rPr>
              <a:t> ActionResult</a:t>
            </a:r>
            <a:r>
              <a:rPr lang="en-US" sz="1900" kern="0" dirty="0">
                <a:solidFill>
                  <a:srgbClr val="000000"/>
                </a:solidFill>
              </a:rPr>
              <a:t> GetUserById(</a:t>
            </a:r>
            <a:r>
              <a:rPr lang="en-US" sz="1900" kern="0" dirty="0">
                <a:solidFill>
                  <a:srgbClr val="0000FF"/>
                </a:solidFill>
              </a:rPr>
              <a:t>int</a:t>
            </a:r>
            <a:r>
              <a:rPr lang="en-US" sz="1900" kern="0" dirty="0">
                <a:solidFill>
                  <a:srgbClr val="000000"/>
                </a:solidFill>
              </a:rPr>
              <a:t> id) { ... }</a:t>
            </a:r>
          </a:p>
          <a:p>
            <a:pPr marL="0" lvl="0" indent="0" fontAlgn="base">
              <a:lnSpc>
                <a:spcPct val="120000"/>
              </a:lnSpc>
              <a:spcBef>
                <a:spcPts val="0"/>
              </a:spcBef>
              <a:spcAft>
                <a:spcPts val="0"/>
              </a:spcAft>
              <a:buNone/>
            </a:pPr>
            <a:endParaRPr lang="en-US" sz="1900" kern="0" dirty="0">
              <a:solidFill>
                <a:srgbClr val="000000"/>
              </a:solidFill>
            </a:endParaRPr>
          </a:p>
          <a:p>
            <a:pPr marL="0" lvl="0" indent="0" fontAlgn="base">
              <a:lnSpc>
                <a:spcPct val="120000"/>
              </a:lnSpc>
              <a:spcBef>
                <a:spcPts val="0"/>
              </a:spcBef>
              <a:spcAft>
                <a:spcPts val="0"/>
              </a:spcAft>
              <a:buNone/>
            </a:pPr>
            <a:r>
              <a:rPr lang="en-US" sz="1900" kern="0" dirty="0">
                <a:solidFill>
                  <a:srgbClr val="008000"/>
                </a:solidFill>
              </a:rPr>
              <a:t>// eg: users/ken</a:t>
            </a:r>
            <a:endParaRPr lang="en-US" sz="1900" kern="0" dirty="0">
              <a:solidFill>
                <a:srgbClr val="000000"/>
              </a:solidFill>
            </a:endParaRPr>
          </a:p>
          <a:p>
            <a:pPr marL="0" lvl="0" indent="0" fontAlgn="base">
              <a:lnSpc>
                <a:spcPct val="120000"/>
              </a:lnSpc>
              <a:spcBef>
                <a:spcPts val="0"/>
              </a:spcBef>
              <a:spcAft>
                <a:spcPts val="0"/>
              </a:spcAft>
              <a:buNone/>
            </a:pPr>
            <a:r>
              <a:rPr lang="en-US" sz="1900" kern="0" dirty="0">
                <a:solidFill>
                  <a:srgbClr val="000000"/>
                </a:solidFill>
              </a:rPr>
              <a:t>[</a:t>
            </a:r>
            <a:r>
              <a:rPr lang="en-US" sz="1900" kern="0" dirty="0">
                <a:solidFill>
                  <a:srgbClr val="2B91AF"/>
                </a:solidFill>
              </a:rPr>
              <a:t>Route</a:t>
            </a:r>
            <a:r>
              <a:rPr lang="en-US" sz="1900" kern="0" dirty="0">
                <a:solidFill>
                  <a:srgbClr val="000000"/>
                </a:solidFill>
              </a:rPr>
              <a:t>(</a:t>
            </a:r>
            <a:r>
              <a:rPr lang="en-US" sz="1900" kern="0" dirty="0">
                <a:solidFill>
                  <a:srgbClr val="A31515"/>
                </a:solidFill>
              </a:rPr>
              <a:t>"users/{name}"</a:t>
            </a:r>
            <a:r>
              <a:rPr lang="en-US" sz="1900" kern="0" dirty="0">
                <a:solidFill>
                  <a:srgbClr val="000000"/>
                </a:solidFill>
              </a:rPr>
              <a:t>]</a:t>
            </a:r>
          </a:p>
          <a:p>
            <a:pPr marL="0" lvl="0" indent="0" fontAlgn="base">
              <a:lnSpc>
                <a:spcPct val="120000"/>
              </a:lnSpc>
              <a:spcBef>
                <a:spcPts val="0"/>
              </a:spcBef>
              <a:spcAft>
                <a:spcPts val="0"/>
              </a:spcAft>
              <a:buNone/>
            </a:pPr>
            <a:r>
              <a:rPr lang="en-US" sz="1900" kern="0" dirty="0">
                <a:solidFill>
                  <a:srgbClr val="0000FF"/>
                </a:solidFill>
              </a:rPr>
              <a:t>public</a:t>
            </a:r>
            <a:r>
              <a:rPr lang="en-US" sz="1900" kern="0" dirty="0">
                <a:solidFill>
                  <a:srgbClr val="2B91AF"/>
                </a:solidFill>
              </a:rPr>
              <a:t> ActionResult</a:t>
            </a:r>
            <a:r>
              <a:rPr lang="en-US" sz="1900" kern="0" dirty="0">
                <a:solidFill>
                  <a:srgbClr val="000000"/>
                </a:solidFill>
              </a:rPr>
              <a:t> GetUserByName(</a:t>
            </a:r>
            <a:r>
              <a:rPr lang="en-US" sz="1900" kern="0" dirty="0">
                <a:solidFill>
                  <a:srgbClr val="0000FF"/>
                </a:solidFill>
              </a:rPr>
              <a:t>string</a:t>
            </a:r>
            <a:r>
              <a:rPr lang="en-US" sz="1900" kern="0" dirty="0">
                <a:solidFill>
                  <a:srgbClr val="000000"/>
                </a:solidFill>
              </a:rPr>
              <a:t> name) { ... }</a:t>
            </a:r>
          </a:p>
          <a:p>
            <a:pPr marL="0" lvl="0" indent="0" fontAlgn="base">
              <a:lnSpc>
                <a:spcPct val="120000"/>
              </a:lnSpc>
              <a:spcBef>
                <a:spcPts val="0"/>
              </a:spcBef>
              <a:spcAft>
                <a:spcPts val="0"/>
              </a:spcAft>
              <a:buNone/>
            </a:pPr>
            <a:endParaRPr lang="en-US" sz="1900" kern="0" dirty="0">
              <a:solidFill>
                <a:srgbClr val="000000"/>
              </a:solidFill>
            </a:endParaRPr>
          </a:p>
          <a:p>
            <a:pPr marL="0" lvl="0" indent="0" fontAlgn="base">
              <a:lnSpc>
                <a:spcPct val="120000"/>
              </a:lnSpc>
              <a:spcBef>
                <a:spcPts val="0"/>
              </a:spcBef>
              <a:spcAft>
                <a:spcPts val="0"/>
              </a:spcAft>
              <a:buNone/>
            </a:pPr>
            <a:r>
              <a:rPr lang="en-US" sz="1900" kern="0" dirty="0">
                <a:solidFill>
                  <a:srgbClr val="008000"/>
                </a:solidFill>
              </a:rPr>
              <a:t>// eg: /users/5 but not /users/10000000000 because it is larger than int.MaxValue, and not /users/0 because of the min(1) constraint.</a:t>
            </a:r>
            <a:endParaRPr lang="en-US" sz="1900" kern="0" dirty="0">
              <a:solidFill>
                <a:srgbClr val="000000"/>
              </a:solidFill>
            </a:endParaRPr>
          </a:p>
          <a:p>
            <a:pPr marL="0" lvl="0" indent="0" fontAlgn="base">
              <a:lnSpc>
                <a:spcPct val="120000"/>
              </a:lnSpc>
              <a:spcBef>
                <a:spcPts val="0"/>
              </a:spcBef>
              <a:spcAft>
                <a:spcPts val="0"/>
              </a:spcAft>
              <a:buNone/>
            </a:pPr>
            <a:r>
              <a:rPr lang="en-US" sz="1900" kern="0" dirty="0">
                <a:solidFill>
                  <a:srgbClr val="000000"/>
                </a:solidFill>
              </a:rPr>
              <a:t>[</a:t>
            </a:r>
            <a:r>
              <a:rPr lang="en-US" sz="1900" kern="0" dirty="0">
                <a:solidFill>
                  <a:srgbClr val="2B91AF"/>
                </a:solidFill>
              </a:rPr>
              <a:t>Route</a:t>
            </a:r>
            <a:r>
              <a:rPr lang="en-US" sz="1900" kern="0" dirty="0">
                <a:solidFill>
                  <a:srgbClr val="000000"/>
                </a:solidFill>
              </a:rPr>
              <a:t>(</a:t>
            </a:r>
            <a:r>
              <a:rPr lang="en-US" sz="1900" kern="0" dirty="0">
                <a:solidFill>
                  <a:srgbClr val="A31515"/>
                </a:solidFill>
              </a:rPr>
              <a:t>"users/{id:int:min(1)}"</a:t>
            </a:r>
            <a:r>
              <a:rPr lang="en-US" sz="1900" kern="0" dirty="0">
                <a:solidFill>
                  <a:srgbClr val="000000"/>
                </a:solidFill>
              </a:rPr>
              <a:t>)]</a:t>
            </a:r>
          </a:p>
          <a:p>
            <a:pPr marL="0" lvl="0" indent="0" fontAlgn="base">
              <a:lnSpc>
                <a:spcPct val="120000"/>
              </a:lnSpc>
              <a:spcBef>
                <a:spcPts val="0"/>
              </a:spcBef>
              <a:spcAft>
                <a:spcPts val="0"/>
              </a:spcAft>
              <a:buNone/>
            </a:pPr>
            <a:r>
              <a:rPr lang="en-US" sz="1900" kern="0" dirty="0">
                <a:solidFill>
                  <a:srgbClr val="0000FF"/>
                </a:solidFill>
              </a:rPr>
              <a:t>public</a:t>
            </a:r>
            <a:r>
              <a:rPr lang="en-US" sz="1900" kern="0" dirty="0">
                <a:solidFill>
                  <a:srgbClr val="2B91AF"/>
                </a:solidFill>
              </a:rPr>
              <a:t> ActionResult</a:t>
            </a:r>
            <a:r>
              <a:rPr lang="en-US" sz="1900" kern="0" dirty="0">
                <a:solidFill>
                  <a:srgbClr val="000000"/>
                </a:solidFill>
              </a:rPr>
              <a:t> GetUserById(</a:t>
            </a:r>
            <a:r>
              <a:rPr lang="en-US" sz="1900" kern="0" dirty="0">
                <a:solidFill>
                  <a:srgbClr val="0000FF"/>
                </a:solidFill>
              </a:rPr>
              <a:t>int</a:t>
            </a:r>
            <a:r>
              <a:rPr lang="en-US" sz="1900" kern="0" dirty="0">
                <a:solidFill>
                  <a:srgbClr val="000000"/>
                </a:solidFill>
              </a:rPr>
              <a:t> id) { ... }</a:t>
            </a:r>
          </a:p>
          <a:p>
            <a:pPr marL="0" lvl="0" indent="0" fontAlgn="base">
              <a:lnSpc>
                <a:spcPct val="120000"/>
              </a:lnSpc>
              <a:spcBef>
                <a:spcPts val="0"/>
              </a:spcBef>
              <a:spcAft>
                <a:spcPts val="0"/>
              </a:spcAft>
              <a:buNone/>
            </a:pPr>
            <a:endParaRPr lang="en-US" sz="1900" kern="0" dirty="0">
              <a:solidFill>
                <a:srgbClr val="000000"/>
              </a:solidFill>
            </a:endParaRPr>
          </a:p>
          <a:p>
            <a:pPr marL="0" lvl="0" indent="0" fontAlgn="base">
              <a:lnSpc>
                <a:spcPct val="100000"/>
              </a:lnSpc>
              <a:spcBef>
                <a:spcPts val="600"/>
              </a:spcBef>
              <a:spcAft>
                <a:spcPts val="600"/>
              </a:spcAft>
              <a:buNone/>
            </a:pPr>
            <a:r>
              <a:rPr lang="en-US" sz="1900" kern="0" dirty="0">
                <a:solidFill>
                  <a:srgbClr val="008000"/>
                </a:solidFill>
              </a:rPr>
              <a:t>// eg: /greetings/bye and /greetings because of the Optional modifier,</a:t>
            </a:r>
            <a:br>
              <a:rPr lang="en-US" sz="1900" kern="0" dirty="0">
                <a:solidFill>
                  <a:srgbClr val="008000"/>
                </a:solidFill>
              </a:rPr>
            </a:br>
            <a:r>
              <a:rPr lang="en-US" sz="1900" kern="0" dirty="0">
                <a:solidFill>
                  <a:srgbClr val="008000"/>
                </a:solidFill>
              </a:rPr>
              <a:t>// but not /greetings/see-you-tomorrow because of the maxlength(3) constraint.</a:t>
            </a:r>
            <a:br>
              <a:rPr lang="en-US" sz="1900" kern="0" dirty="0">
                <a:solidFill>
                  <a:srgbClr val="008000"/>
                </a:solidFill>
              </a:rPr>
            </a:br>
            <a:r>
              <a:rPr lang="en-US" sz="1900" kern="0" dirty="0">
                <a:solidFill>
                  <a:srgbClr val="000000"/>
                </a:solidFill>
              </a:rPr>
              <a:t>[</a:t>
            </a:r>
            <a:r>
              <a:rPr lang="en-US" sz="1900" kern="0" dirty="0">
                <a:solidFill>
                  <a:srgbClr val="2B91AF"/>
                </a:solidFill>
              </a:rPr>
              <a:t>Route</a:t>
            </a:r>
            <a:r>
              <a:rPr lang="en-US" sz="1900" kern="0" dirty="0">
                <a:solidFill>
                  <a:srgbClr val="000000"/>
                </a:solidFill>
              </a:rPr>
              <a:t>(</a:t>
            </a:r>
            <a:r>
              <a:rPr lang="en-US" sz="1900" kern="0" dirty="0">
                <a:solidFill>
                  <a:srgbClr val="A31515"/>
                </a:solidFill>
              </a:rPr>
              <a:t>"greetings/{message:maxlength(3)?}"</a:t>
            </a:r>
            <a:r>
              <a:rPr lang="en-US" sz="1900" kern="0" dirty="0">
                <a:solidFill>
                  <a:srgbClr val="000000"/>
                </a:solidFill>
              </a:rPr>
              <a:t>)]</a:t>
            </a:r>
          </a:p>
          <a:p>
            <a:pPr marL="0" lvl="0" indent="0" fontAlgn="base">
              <a:lnSpc>
                <a:spcPct val="100000"/>
              </a:lnSpc>
              <a:spcBef>
                <a:spcPts val="600"/>
              </a:spcBef>
              <a:spcAft>
                <a:spcPts val="600"/>
              </a:spcAft>
              <a:buNone/>
            </a:pPr>
            <a:r>
              <a:rPr lang="en-US" sz="1900" kern="0" dirty="0">
                <a:solidFill>
                  <a:srgbClr val="0000FF"/>
                </a:solidFill>
              </a:rPr>
              <a:t>public</a:t>
            </a:r>
            <a:r>
              <a:rPr lang="en-US" sz="1900" kern="0" dirty="0">
                <a:solidFill>
                  <a:srgbClr val="2B91AF"/>
                </a:solidFill>
              </a:rPr>
              <a:t> ActionResult</a:t>
            </a:r>
            <a:r>
              <a:rPr lang="en-US" sz="1900" kern="0" dirty="0">
                <a:solidFill>
                  <a:srgbClr val="000000"/>
                </a:solidFill>
              </a:rPr>
              <a:t> Greet(</a:t>
            </a:r>
            <a:r>
              <a:rPr lang="en-US" sz="1900" kern="0" dirty="0">
                <a:solidFill>
                  <a:srgbClr val="0000FF"/>
                </a:solidFill>
              </a:rPr>
              <a:t>string </a:t>
            </a:r>
            <a:r>
              <a:rPr lang="en-US" sz="1900" kern="0" dirty="0">
                <a:solidFill>
                  <a:srgbClr val="000000"/>
                </a:solidFill>
              </a:rPr>
              <a:t>message) { ... }</a:t>
            </a:r>
          </a:p>
          <a:p>
            <a:endParaRPr lang="en-US" dirty="0"/>
          </a:p>
        </p:txBody>
      </p:sp>
    </p:spTree>
    <p:extLst>
      <p:ext uri="{BB962C8B-B14F-4D97-AF65-F5344CB8AC3E}">
        <p14:creationId xmlns:p14="http://schemas.microsoft.com/office/powerpoint/2010/main" val="1108110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Constraints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36</a:t>
            </a:fld>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598802410"/>
              </p:ext>
            </p:extLst>
          </p:nvPr>
        </p:nvGraphicFramePr>
        <p:xfrm>
          <a:off x="381000" y="1143000"/>
          <a:ext cx="11430000" cy="24942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tblGrid>
              <a:tr h="370840">
                <a:tc>
                  <a:txBody>
                    <a:bodyPr/>
                    <a:lstStyle/>
                    <a:p>
                      <a:r>
                        <a:rPr lang="en-US" dirty="0">
                          <a:latin typeface="Segoe UI" panose="020B0502040204020203" pitchFamily="34" charset="0"/>
                          <a:cs typeface="Segoe UI" panose="020B0502040204020203" pitchFamily="34" charset="0"/>
                        </a:rPr>
                        <a:t>Constraint</a:t>
                      </a:r>
                    </a:p>
                  </a:txBody>
                  <a:tcPr/>
                </a:tc>
                <a:tc>
                  <a:txBody>
                    <a:bodyPr/>
                    <a:lstStyle/>
                    <a:p>
                      <a:r>
                        <a:rPr lang="en-US" dirty="0">
                          <a:latin typeface="Segoe UI" panose="020B0502040204020203" pitchFamily="34" charset="0"/>
                          <a:cs typeface="Segoe UI" panose="020B0502040204020203" pitchFamily="34" charset="0"/>
                        </a:rPr>
                        <a:t>Description</a:t>
                      </a:r>
                    </a:p>
                  </a:txBody>
                  <a:tcPr/>
                </a:tc>
                <a:tc>
                  <a:txBody>
                    <a:bodyPr/>
                    <a:lstStyle/>
                    <a:p>
                      <a:r>
                        <a:rPr lang="en-US" dirty="0">
                          <a:latin typeface="Segoe UI" panose="020B0502040204020203" pitchFamily="34" charset="0"/>
                          <a:cs typeface="Segoe UI" panose="020B0502040204020203" pitchFamily="34" charset="0"/>
                        </a:rPr>
                        <a:t>Example Template</a:t>
                      </a: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alpha</a:t>
                      </a:r>
                    </a:p>
                  </a:txBody>
                  <a:tcPr/>
                </a:tc>
                <a:tc>
                  <a:txBody>
                    <a:bodyPr/>
                    <a:lstStyle/>
                    <a:p>
                      <a:r>
                        <a:rPr lang="en-US" dirty="0">
                          <a:latin typeface="Segoe UI" panose="020B0502040204020203" pitchFamily="34" charset="0"/>
                          <a:cs typeface="Segoe UI" panose="020B0502040204020203" pitchFamily="34" charset="0"/>
                        </a:rPr>
                        <a:t>Matches uppercase or lowercase Latin alphabet characters (a-z, A-Z)</a:t>
                      </a:r>
                    </a:p>
                  </a:txBody>
                  <a:tcPr/>
                </a:tc>
                <a:tc>
                  <a:txBody>
                    <a:bodyPr/>
                    <a:lstStyle/>
                    <a:p>
                      <a:r>
                        <a:rPr lang="en-US" dirty="0">
                          <a:latin typeface="Segoe UI" panose="020B0502040204020203" pitchFamily="34" charset="0"/>
                          <a:cs typeface="Segoe UI" panose="020B0502040204020203" pitchFamily="34" charset="0"/>
                        </a:rPr>
                        <a:t>"Product/{ProductName:alpha}"</a:t>
                      </a: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int</a:t>
                      </a:r>
                    </a:p>
                  </a:txBody>
                  <a:tcPr/>
                </a:tc>
                <a:tc>
                  <a:txBody>
                    <a:bodyPr/>
                    <a:lstStyle/>
                    <a:p>
                      <a:r>
                        <a:rPr lang="en-US" dirty="0">
                          <a:latin typeface="Segoe UI" panose="020B0502040204020203" pitchFamily="34" charset="0"/>
                          <a:cs typeface="Segoe UI" panose="020B0502040204020203" pitchFamily="34" charset="0"/>
                        </a:rPr>
                        <a:t>Matches a Signed 32-bit integer value</a:t>
                      </a:r>
                    </a:p>
                  </a:txBody>
                  <a:tcPr/>
                </a:tc>
                <a:tc>
                  <a:txBody>
                    <a:bodyPr/>
                    <a:lstStyle/>
                    <a:p>
                      <a:r>
                        <a:rPr lang="en-US" dirty="0">
                          <a:latin typeface="Segoe UI" panose="020B0502040204020203" pitchFamily="34" charset="0"/>
                          <a:cs typeface="Segoe UI" panose="020B0502040204020203" pitchFamily="34" charset="0"/>
                        </a:rPr>
                        <a:t>"Product/{ProductId:int}"</a:t>
                      </a: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long</a:t>
                      </a:r>
                    </a:p>
                  </a:txBody>
                  <a:tcPr/>
                </a:tc>
                <a:tc>
                  <a:txBody>
                    <a:bodyPr/>
                    <a:lstStyle/>
                    <a:p>
                      <a:r>
                        <a:rPr lang="en-US" dirty="0">
                          <a:latin typeface="Segoe UI" panose="020B0502040204020203" pitchFamily="34" charset="0"/>
                          <a:cs typeface="Segoe UI" panose="020B0502040204020203" pitchFamily="34" charset="0"/>
                        </a:rPr>
                        <a:t>Matches a Signed 64-bit integer value</a:t>
                      </a:r>
                    </a:p>
                  </a:txBody>
                  <a:tcPr/>
                </a:tc>
                <a:tc>
                  <a:txBody>
                    <a:bodyPr/>
                    <a:lstStyle/>
                    <a:p>
                      <a:r>
                        <a:rPr lang="en-US" dirty="0">
                          <a:latin typeface="Segoe UI" panose="020B0502040204020203" pitchFamily="34" charset="0"/>
                          <a:cs typeface="Segoe UI" panose="020B0502040204020203" pitchFamily="34" charset="0"/>
                        </a:rPr>
                        <a:t>"Product/{ProductId:long}"</a:t>
                      </a: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minlength</a:t>
                      </a:r>
                    </a:p>
                  </a:txBody>
                  <a:tcPr/>
                </a:tc>
                <a:tc>
                  <a:txBody>
                    <a:bodyPr/>
                    <a:lstStyle/>
                    <a:p>
                      <a:r>
                        <a:rPr lang="en-US" dirty="0">
                          <a:latin typeface="Segoe UI" panose="020B0502040204020203" pitchFamily="34" charset="0"/>
                          <a:cs typeface="Segoe UI" panose="020B0502040204020203" pitchFamily="34" charset="0"/>
                        </a:rPr>
                        <a:t>Matches a string with a minimum length</a:t>
                      </a:r>
                    </a:p>
                  </a:txBody>
                  <a:tcPr/>
                </a:tc>
                <a:tc>
                  <a:txBody>
                    <a:bodyPr/>
                    <a:lstStyle/>
                    <a:p>
                      <a:r>
                        <a:rPr lang="en-US" dirty="0">
                          <a:latin typeface="Segoe UI" panose="020B0502040204020203" pitchFamily="34" charset="0"/>
                          <a:cs typeface="Segoe UI" panose="020B0502040204020203" pitchFamily="34" charset="0"/>
                        </a:rPr>
                        <a:t>"Product/{ProductName:minlength(10)}"</a:t>
                      </a: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regex</a:t>
                      </a:r>
                    </a:p>
                  </a:txBody>
                  <a:tcPr/>
                </a:tc>
                <a:tc>
                  <a:txBody>
                    <a:bodyPr/>
                    <a:lstStyle/>
                    <a:p>
                      <a:r>
                        <a:rPr lang="en-US" dirty="0">
                          <a:latin typeface="Segoe UI" panose="020B0502040204020203" pitchFamily="34" charset="0"/>
                          <a:cs typeface="Segoe UI" panose="020B0502040204020203" pitchFamily="34" charset="0"/>
                        </a:rPr>
                        <a:t>Matches a regular expression</a:t>
                      </a:r>
                    </a:p>
                  </a:txBody>
                  <a:tcPr/>
                </a:tc>
                <a:tc>
                  <a:txBody>
                    <a:bodyPr/>
                    <a:lstStyle/>
                    <a:p>
                      <a:r>
                        <a:rPr lang="en-US" dirty="0">
                          <a:latin typeface="Segoe UI" panose="020B0502040204020203" pitchFamily="34" charset="0"/>
                          <a:cs typeface="Segoe UI" panose="020B0502040204020203" pitchFamily="34" charset="0"/>
                        </a:rPr>
                        <a:t>"Product/{productId:regex(^\\d{4}$)}"</a:t>
                      </a:r>
                    </a:p>
                  </a:txBody>
                  <a:tcPr/>
                </a:tc>
                <a:extLst>
                  <a:ext uri="{0D108BD9-81ED-4DB2-BD59-A6C34878D82A}">
                    <a16:rowId xmlns:a16="http://schemas.microsoft.com/office/drawing/2014/main" val="3332801639"/>
                  </a:ext>
                </a:extLst>
              </a:tr>
            </a:tbl>
          </a:graphicData>
        </a:graphic>
      </p:graphicFrame>
    </p:spTree>
    <p:extLst>
      <p:ext uri="{BB962C8B-B14F-4D97-AF65-F5344CB8AC3E}">
        <p14:creationId xmlns:p14="http://schemas.microsoft.com/office/powerpoint/2010/main" val="4032705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Routing</a:t>
            </a:r>
          </a:p>
        </p:txBody>
      </p:sp>
    </p:spTree>
    <p:extLst>
      <p:ext uri="{BB962C8B-B14F-4D97-AF65-F5344CB8AC3E}">
        <p14:creationId xmlns:p14="http://schemas.microsoft.com/office/powerpoint/2010/main" val="1966777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3: ASP.NET MVC Routing Techniques</a:t>
            </a:r>
          </a:p>
        </p:txBody>
      </p:sp>
      <p:sp>
        <p:nvSpPr>
          <p:cNvPr id="9" name="Text Placeholder 8"/>
          <p:cNvSpPr>
            <a:spLocks noGrp="1"/>
          </p:cNvSpPr>
          <p:nvPr>
            <p:ph type="body" sz="quarter" idx="14"/>
          </p:nvPr>
        </p:nvSpPr>
        <p:spPr/>
        <p:txBody>
          <a:bodyPr/>
          <a:lstStyle/>
          <a:p>
            <a:r>
              <a:rPr lang="en-US" dirty="0"/>
              <a:t>Lesson: Routing Techniques</a:t>
            </a:r>
          </a:p>
        </p:txBody>
      </p:sp>
    </p:spTree>
    <p:extLst>
      <p:ext uri="{BB962C8B-B14F-4D97-AF65-F5344CB8AC3E}">
        <p14:creationId xmlns:p14="http://schemas.microsoft.com/office/powerpoint/2010/main" val="1551807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Catch-All Parameter</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39</a:t>
            </a:fld>
            <a:endParaRPr lang="en-US" dirty="0"/>
          </a:p>
        </p:txBody>
      </p:sp>
      <p:sp>
        <p:nvSpPr>
          <p:cNvPr id="3" name="Content Placeholder 2"/>
          <p:cNvSpPr>
            <a:spLocks noGrp="1"/>
          </p:cNvSpPr>
          <p:nvPr>
            <p:ph type="body" sz="quarter" idx="13"/>
          </p:nvPr>
        </p:nvSpPr>
        <p:spPr/>
        <p:txBody>
          <a:bodyPr/>
          <a:lstStyle/>
          <a:p>
            <a:r>
              <a:rPr lang="en-US" dirty="0"/>
              <a:t>Catch-All parameter allows for route to match arbitrary number of segments</a:t>
            </a:r>
          </a:p>
          <a:p>
            <a:r>
              <a:rPr lang="en-US" dirty="0"/>
              <a:t>Catch-All parameter in URL Pattern:</a:t>
            </a:r>
          </a:p>
          <a:p>
            <a:pPr marL="225425" lvl="1" indent="0">
              <a:spcBef>
                <a:spcPts val="1000"/>
              </a:spcBef>
              <a:buNone/>
            </a:pPr>
            <a:r>
              <a:rPr lang="en-US" dirty="0">
                <a:solidFill>
                  <a:srgbClr val="A31515"/>
                </a:solidFill>
                <a:latin typeface="Consolas" panose="020B0609020204030204" pitchFamily="49" charset="0"/>
              </a:rPr>
              <a:t>"{controller}/{action}/{id}/</a:t>
            </a:r>
            <a:r>
              <a:rPr lang="en-US" b="1" dirty="0">
                <a:solidFill>
                  <a:srgbClr val="A31515"/>
                </a:solidFill>
                <a:latin typeface="Consolas" panose="020B0609020204030204" pitchFamily="49" charset="0"/>
              </a:rPr>
              <a:t>{*ExtraParam}</a:t>
            </a:r>
            <a:r>
              <a:rPr lang="en-US" dirty="0">
                <a:solidFill>
                  <a:srgbClr val="A31515"/>
                </a:solidFill>
                <a:latin typeface="Consolas" panose="020B0609020204030204" pitchFamily="49" charset="0"/>
              </a:rPr>
              <a:t>"</a:t>
            </a:r>
            <a:endParaRPr lang="en-US" b="1" dirty="0">
              <a:latin typeface="Consolas" panose="020B0609020204030204" pitchFamily="49" charset="0"/>
            </a:endParaRPr>
          </a:p>
          <a:p>
            <a:endParaRPr lang="en-US" dirty="0"/>
          </a:p>
          <a:p>
            <a:pPr marL="0" indent="0">
              <a:buNone/>
            </a:pPr>
            <a:r>
              <a:rPr lang="en-US" b="1" dirty="0"/>
              <a:t>Example</a:t>
            </a:r>
          </a:p>
          <a:p>
            <a:r>
              <a:rPr lang="en-US" dirty="0"/>
              <a:t>URL: </a:t>
            </a:r>
            <a:r>
              <a:rPr lang="en-US" dirty="0">
                <a:latin typeface="Courier New" panose="02070309020205020404" pitchFamily="49" charset="0"/>
                <a:cs typeface="Courier New" panose="02070309020205020404" pitchFamily="49" charset="0"/>
              </a:rPr>
              <a:t>~/Home/Index/1234/523/89</a:t>
            </a:r>
          </a:p>
          <a:p>
            <a:r>
              <a:rPr lang="en-US" dirty="0"/>
              <a:t>RouteDebugger Output:</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13856"/>
            <a:ext cx="5867400" cy="1719238"/>
          </a:xfrm>
          <a:prstGeom prst="rect">
            <a:avLst/>
          </a:prstGeom>
          <a:ln w="317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7182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6"/>
          <p:cNvSpPr>
            <a:spLocks noGrp="1"/>
          </p:cNvSpPr>
          <p:nvPr>
            <p:ph type="title"/>
          </p:nvPr>
        </p:nvSpPr>
        <p:spPr/>
        <p:txBody>
          <a:bodyPr/>
          <a:lstStyle/>
          <a:p>
            <a:r>
              <a:rPr lang="en-US" altLang="en-US" dirty="0"/>
              <a:t>Module 8: Routing</a:t>
            </a:r>
          </a:p>
        </p:txBody>
      </p:sp>
      <p:sp>
        <p:nvSpPr>
          <p:cNvPr id="31747" name="Text Placeholder 7"/>
          <p:cNvSpPr>
            <a:spLocks noGrp="1"/>
          </p:cNvSpPr>
          <p:nvPr>
            <p:ph type="body" sz="quarter" idx="16"/>
          </p:nvPr>
        </p:nvSpPr>
        <p:spPr/>
        <p:txBody>
          <a:bodyPr/>
          <a:lstStyle/>
          <a:p>
            <a:r>
              <a:rPr lang="en-US" altLang="en-US" dirty="0"/>
              <a:t>Module Overview</a:t>
            </a:r>
          </a:p>
        </p:txBody>
      </p:sp>
    </p:spTree>
    <p:extLst>
      <p:ext uri="{BB962C8B-B14F-4D97-AF65-F5344CB8AC3E}">
        <p14:creationId xmlns:p14="http://schemas.microsoft.com/office/powerpoint/2010/main" val="12085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lstStyle/>
          <a:p>
            <a:r>
              <a:rPr lang="en-US" dirty="0"/>
              <a:t>Ambient Route Values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40</a:t>
            </a:fld>
            <a:endParaRPr lang="en-US" dirty="0"/>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dirty="0"/>
              <a:t>Ambient values are the route values of previous request, which are re-used in the context of the current request</a:t>
            </a:r>
          </a:p>
          <a:p>
            <a:pPr marL="800100" lvl="1" indent="-342900">
              <a:buFont typeface="Arial" panose="020B0604020202020204" pitchFamily="34" charset="0"/>
              <a:buChar char="•"/>
            </a:pPr>
            <a:r>
              <a:rPr lang="en-US" dirty="0"/>
              <a:t>For example, Controller and action values for the second action link is shown as follows:</a:t>
            </a:r>
          </a:p>
          <a:p>
            <a:pPr marL="342900" indent="-342900">
              <a:buFont typeface="Arial" panose="020B0604020202020204" pitchFamily="34" charset="0"/>
              <a:buChar char="•"/>
            </a:pPr>
            <a:endParaRPr lang="en-US" dirty="0"/>
          </a:p>
        </p:txBody>
      </p:sp>
      <p:sp>
        <p:nvSpPr>
          <p:cNvPr id="5" name="Rectangle 4"/>
          <p:cNvSpPr/>
          <p:nvPr/>
        </p:nvSpPr>
        <p:spPr>
          <a:xfrm>
            <a:off x="1371600" y="2670544"/>
            <a:ext cx="4991986" cy="990600"/>
          </a:xfrm>
          <a:prstGeom prst="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Courier New" pitchFamily="49" charset="0"/>
                <a:cs typeface="Courier New" pitchFamily="49" charset="0"/>
              </a:rPr>
              <a:t>@Html.ActionLink("Page 2", "List", new { controller = "Tasks", </a:t>
            </a:r>
            <a:br>
              <a:rPr lang="en-US" dirty="0">
                <a:latin typeface="Courier New" pitchFamily="49" charset="0"/>
                <a:cs typeface="Courier New" pitchFamily="49" charset="0"/>
              </a:rPr>
            </a:br>
            <a:r>
              <a:rPr lang="en-US" dirty="0">
                <a:latin typeface="Courier New" pitchFamily="49" charset="0"/>
                <a:cs typeface="Courier New" pitchFamily="49" charset="0"/>
              </a:rPr>
              <a:t>action = "List", page = 2 })</a:t>
            </a:r>
          </a:p>
        </p:txBody>
      </p:sp>
      <p:sp>
        <p:nvSpPr>
          <p:cNvPr id="6" name="Rectangle 5"/>
          <p:cNvSpPr/>
          <p:nvPr/>
        </p:nvSpPr>
        <p:spPr>
          <a:xfrm>
            <a:off x="1371600" y="4575544"/>
            <a:ext cx="4991986" cy="990600"/>
          </a:xfrm>
          <a:prstGeom prst="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Courier New" pitchFamily="49" charset="0"/>
                <a:cs typeface="Courier New" pitchFamily="49" charset="0"/>
              </a:rPr>
              <a:t>@Html.ActionLink("Page 3", "List", </a:t>
            </a:r>
            <a:r>
              <a:rPr lang="en-US" b="1" dirty="0">
                <a:latin typeface="Courier New" pitchFamily="49" charset="0"/>
                <a:cs typeface="Courier New" pitchFamily="49" charset="0"/>
              </a:rPr>
              <a:t>new { page = 3 }</a:t>
            </a:r>
            <a:r>
              <a:rPr lang="en-US" dirty="0">
                <a:latin typeface="Courier New" pitchFamily="49" charset="0"/>
                <a:cs typeface="Courier New" pitchFamily="49" charset="0"/>
              </a:rPr>
              <a:t>)</a:t>
            </a:r>
          </a:p>
        </p:txBody>
      </p:sp>
      <p:sp>
        <p:nvSpPr>
          <p:cNvPr id="7" name="Rectangle 6"/>
          <p:cNvSpPr/>
          <p:nvPr/>
        </p:nvSpPr>
        <p:spPr>
          <a:xfrm>
            <a:off x="8229600" y="3661144"/>
            <a:ext cx="2514600" cy="540488"/>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Courier New" pitchFamily="49" charset="0"/>
                <a:cs typeface="Courier New" pitchFamily="49" charset="0"/>
              </a:rPr>
              <a:t>tasks/list/2</a:t>
            </a:r>
          </a:p>
        </p:txBody>
      </p:sp>
      <p:sp>
        <p:nvSpPr>
          <p:cNvPr id="8" name="Rectangle 7"/>
          <p:cNvSpPr/>
          <p:nvPr/>
        </p:nvSpPr>
        <p:spPr>
          <a:xfrm>
            <a:off x="8229600" y="5566144"/>
            <a:ext cx="2514600" cy="540488"/>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Courier New" pitchFamily="49" charset="0"/>
                <a:cs typeface="Courier New" pitchFamily="49" charset="0"/>
              </a:rPr>
              <a:t>tasks/list/3</a:t>
            </a:r>
          </a:p>
        </p:txBody>
      </p:sp>
      <p:sp>
        <p:nvSpPr>
          <p:cNvPr id="9" name="Freeform 8"/>
          <p:cNvSpPr/>
          <p:nvPr/>
        </p:nvSpPr>
        <p:spPr>
          <a:xfrm>
            <a:off x="6363586" y="3145465"/>
            <a:ext cx="3085214" cy="520995"/>
          </a:xfrm>
          <a:custGeom>
            <a:avLst/>
            <a:gdLst>
              <a:gd name="connsiteX0" fmla="*/ 0 w 1679944"/>
              <a:gd name="connsiteY0" fmla="*/ 0 h 520995"/>
              <a:gd name="connsiteX1" fmla="*/ 1679944 w 1679944"/>
              <a:gd name="connsiteY1" fmla="*/ 0 h 520995"/>
              <a:gd name="connsiteX2" fmla="*/ 1679944 w 1679944"/>
              <a:gd name="connsiteY2" fmla="*/ 520995 h 520995"/>
            </a:gdLst>
            <a:ahLst/>
            <a:cxnLst>
              <a:cxn ang="0">
                <a:pos x="connsiteX0" y="connsiteY0"/>
              </a:cxn>
              <a:cxn ang="0">
                <a:pos x="connsiteX1" y="connsiteY1"/>
              </a:cxn>
              <a:cxn ang="0">
                <a:pos x="connsiteX2" y="connsiteY2"/>
              </a:cxn>
            </a:cxnLst>
            <a:rect l="l" t="t" r="r" b="b"/>
            <a:pathLst>
              <a:path w="1679944" h="520995">
                <a:moveTo>
                  <a:pt x="0" y="0"/>
                </a:moveTo>
                <a:lnTo>
                  <a:pt x="1679944" y="0"/>
                </a:lnTo>
                <a:lnTo>
                  <a:pt x="1679944" y="520995"/>
                </a:lnTo>
              </a:path>
            </a:pathLst>
          </a:custGeom>
          <a:noFill/>
          <a:ln w="25400">
            <a:solidFill>
              <a:schemeClr val="tx1"/>
            </a:solidFill>
            <a:headEnd type="non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10" name="Freeform 9"/>
          <p:cNvSpPr/>
          <p:nvPr/>
        </p:nvSpPr>
        <p:spPr>
          <a:xfrm>
            <a:off x="6363586" y="5045149"/>
            <a:ext cx="3085214" cy="520995"/>
          </a:xfrm>
          <a:custGeom>
            <a:avLst/>
            <a:gdLst>
              <a:gd name="connsiteX0" fmla="*/ 0 w 1679944"/>
              <a:gd name="connsiteY0" fmla="*/ 0 h 520995"/>
              <a:gd name="connsiteX1" fmla="*/ 1679944 w 1679944"/>
              <a:gd name="connsiteY1" fmla="*/ 0 h 520995"/>
              <a:gd name="connsiteX2" fmla="*/ 1679944 w 1679944"/>
              <a:gd name="connsiteY2" fmla="*/ 520995 h 520995"/>
            </a:gdLst>
            <a:ahLst/>
            <a:cxnLst>
              <a:cxn ang="0">
                <a:pos x="connsiteX0" y="connsiteY0"/>
              </a:cxn>
              <a:cxn ang="0">
                <a:pos x="connsiteX1" y="connsiteY1"/>
              </a:cxn>
              <a:cxn ang="0">
                <a:pos x="connsiteX2" y="connsiteY2"/>
              </a:cxn>
            </a:cxnLst>
            <a:rect l="l" t="t" r="r" b="b"/>
            <a:pathLst>
              <a:path w="1679944" h="520995">
                <a:moveTo>
                  <a:pt x="0" y="0"/>
                </a:moveTo>
                <a:lnTo>
                  <a:pt x="1679944" y="0"/>
                </a:lnTo>
                <a:lnTo>
                  <a:pt x="1679944" y="520995"/>
                </a:lnTo>
              </a:path>
            </a:pathLst>
          </a:custGeom>
          <a:noFill/>
          <a:ln w="25400">
            <a:solidFill>
              <a:schemeClr val="tx1"/>
            </a:solidFill>
            <a:headEnd type="none" w="med" len="med"/>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9666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Parameters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41</a:t>
            </a:fld>
            <a:endParaRPr lang="en-US" dirty="0"/>
          </a:p>
        </p:txBody>
      </p:sp>
      <p:sp>
        <p:nvSpPr>
          <p:cNvPr id="3" name="Content Placeholder 2"/>
          <p:cNvSpPr>
            <a:spLocks noGrp="1"/>
          </p:cNvSpPr>
          <p:nvPr>
            <p:ph type="body" sz="quarter" idx="13"/>
          </p:nvPr>
        </p:nvSpPr>
        <p:spPr/>
        <p:txBody>
          <a:bodyPr/>
          <a:lstStyle/>
          <a:p>
            <a:r>
              <a:rPr lang="en-US" dirty="0"/>
              <a:t>Overflow parameters are route values that are not specified in the route’s definition</a:t>
            </a:r>
          </a:p>
          <a:p>
            <a:pPr lvl="1"/>
            <a:r>
              <a:rPr lang="en-US" dirty="0"/>
              <a:t>Appended to generated URL as query string parameters</a:t>
            </a:r>
          </a:p>
          <a:p>
            <a:pPr lvl="1"/>
            <a:endParaRPr lang="en-US" dirty="0"/>
          </a:p>
          <a:p>
            <a:pPr marL="0" lvl="1" indent="0">
              <a:buNone/>
            </a:pPr>
            <a:r>
              <a:rPr lang="en-US" dirty="0">
                <a:latin typeface="Consolas"/>
              </a:rPr>
              <a:t>routes.MapRoute(</a:t>
            </a:r>
            <a:r>
              <a:rPr lang="en-US" dirty="0">
                <a:solidFill>
                  <a:srgbClr val="A31515"/>
                </a:solidFill>
                <a:latin typeface="Consolas"/>
              </a:rPr>
              <a:t>"Reports"</a:t>
            </a:r>
            <a:r>
              <a:rPr lang="en-US" dirty="0">
                <a:solidFill>
                  <a:prstClr val="black"/>
                </a:solidFill>
                <a:latin typeface="Consolas"/>
              </a:rPr>
              <a:t>, </a:t>
            </a:r>
            <a:r>
              <a:rPr lang="en-US" dirty="0">
                <a:solidFill>
                  <a:srgbClr val="A31515"/>
                </a:solidFill>
                <a:latin typeface="Consolas"/>
              </a:rPr>
              <a:t>"reports/{year}/{month}/{day}"</a:t>
            </a:r>
            <a:r>
              <a:rPr lang="en-US" dirty="0">
                <a:solidFill>
                  <a:prstClr val="black"/>
                </a:solidFill>
                <a:latin typeface="Consolas"/>
              </a:rPr>
              <a:t>, </a:t>
            </a:r>
            <a:r>
              <a:rPr lang="en-US" dirty="0">
                <a:solidFill>
                  <a:srgbClr val="0000FF"/>
                </a:solidFill>
                <a:latin typeface="Consolas"/>
              </a:rPr>
              <a:t>new</a:t>
            </a:r>
            <a:r>
              <a:rPr lang="en-US" dirty="0">
                <a:solidFill>
                  <a:prstClr val="black"/>
                </a:solidFill>
                <a:latin typeface="Consolas"/>
              </a:rPr>
              <a:t> { day = 1 });</a:t>
            </a:r>
          </a:p>
        </p:txBody>
      </p:sp>
      <p:graphicFrame>
        <p:nvGraphicFramePr>
          <p:cNvPr id="5" name="Table 4"/>
          <p:cNvGraphicFramePr>
            <a:graphicFrameLocks noGrp="1"/>
          </p:cNvGraphicFramePr>
          <p:nvPr>
            <p:extLst>
              <p:ext uri="{D42A27DB-BD31-4B8C-83A1-F6EECF244321}">
                <p14:modId xmlns:p14="http://schemas.microsoft.com/office/powerpoint/2010/main" val="3122639046"/>
              </p:ext>
            </p:extLst>
          </p:nvPr>
        </p:nvGraphicFramePr>
        <p:xfrm>
          <a:off x="402336" y="2895600"/>
          <a:ext cx="11430000" cy="212344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tblGrid>
              <a:tr h="370840">
                <a:tc>
                  <a:txBody>
                    <a:bodyPr/>
                    <a:lstStyle/>
                    <a:p>
                      <a:r>
                        <a:rPr lang="en-US" sz="1800" dirty="0">
                          <a:latin typeface="Segoe UI" panose="020B0502040204020203" pitchFamily="34" charset="0"/>
                          <a:cs typeface="Segoe UI" panose="020B0502040204020203" pitchFamily="34" charset="0"/>
                        </a:rPr>
                        <a:t>Parameters</a:t>
                      </a:r>
                    </a:p>
                  </a:txBody>
                  <a:tcPr/>
                </a:tc>
                <a:tc>
                  <a:txBody>
                    <a:bodyPr/>
                    <a:lstStyle/>
                    <a:p>
                      <a:r>
                        <a:rPr lang="en-US" sz="1800" dirty="0">
                          <a:latin typeface="Segoe UI" panose="020B0502040204020203" pitchFamily="34" charset="0"/>
                          <a:cs typeface="Segoe UI" panose="020B0502040204020203" pitchFamily="34" charset="0"/>
                        </a:rPr>
                        <a:t>Resulting URL</a:t>
                      </a:r>
                    </a:p>
                  </a:txBody>
                  <a:tcPr/>
                </a:tc>
                <a:tc>
                  <a:txBody>
                    <a:bodyPr/>
                    <a:lstStyle/>
                    <a:p>
                      <a:r>
                        <a:rPr lang="en-US" sz="1800" dirty="0">
                          <a:latin typeface="Segoe UI" panose="020B0502040204020203" pitchFamily="34" charset="0"/>
                          <a:cs typeface="Segoe UI" panose="020B0502040204020203" pitchFamily="34" charset="0"/>
                        </a:rPr>
                        <a:t>Reason</a:t>
                      </a:r>
                    </a:p>
                  </a:txBody>
                  <a:tcPr/>
                </a:tc>
                <a:extLst>
                  <a:ext uri="{0D108BD9-81ED-4DB2-BD59-A6C34878D82A}">
                    <a16:rowId xmlns:a16="http://schemas.microsoft.com/office/drawing/2014/main" val="10000"/>
                  </a:ext>
                </a:extLst>
              </a:tr>
              <a:tr h="370840">
                <a:tc>
                  <a:txBody>
                    <a:bodyPr/>
                    <a:lstStyle/>
                    <a:p>
                      <a:r>
                        <a:rPr lang="en-US" sz="1800" dirty="0">
                          <a:latin typeface="Segoe UI" panose="020B0502040204020203" pitchFamily="34" charset="0"/>
                          <a:cs typeface="Segoe UI" panose="020B0502040204020203" pitchFamily="34" charset="0"/>
                        </a:rPr>
                        <a:t>year=2010, month=1, day=12</a:t>
                      </a:r>
                    </a:p>
                  </a:txBody>
                  <a:tcPr/>
                </a:tc>
                <a:tc>
                  <a:txBody>
                    <a:bodyPr/>
                    <a:lstStyle/>
                    <a:p>
                      <a:r>
                        <a:rPr lang="en-US" sz="1800" dirty="0">
                          <a:latin typeface="Segoe UI" panose="020B0502040204020203" pitchFamily="34" charset="0"/>
                          <a:cs typeface="Segoe UI" panose="020B0502040204020203" pitchFamily="34" charset="0"/>
                        </a:rPr>
                        <a:t>/reports/2010/1/12</a:t>
                      </a:r>
                    </a:p>
                  </a:txBody>
                  <a:tcPr/>
                </a:tc>
                <a:tc>
                  <a:txBody>
                    <a:bodyPr/>
                    <a:lstStyle/>
                    <a:p>
                      <a:r>
                        <a:rPr lang="en-US" sz="1800" dirty="0">
                          <a:latin typeface="Segoe UI" panose="020B0502040204020203" pitchFamily="34" charset="0"/>
                          <a:cs typeface="Segoe UI" panose="020B0502040204020203" pitchFamily="34" charset="0"/>
                        </a:rPr>
                        <a:t>Straightforward</a:t>
                      </a:r>
                      <a:r>
                        <a:rPr lang="en-US" sz="1800" baseline="0" dirty="0">
                          <a:latin typeface="Segoe UI" panose="020B0502040204020203" pitchFamily="34" charset="0"/>
                          <a:cs typeface="Segoe UI" panose="020B0502040204020203" pitchFamily="34" charset="0"/>
                        </a:rPr>
                        <a:t> match</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370840">
                <a:tc>
                  <a:txBody>
                    <a:bodyPr/>
                    <a:lstStyle/>
                    <a:p>
                      <a:r>
                        <a:rPr lang="en-US" sz="1800" dirty="0">
                          <a:latin typeface="Segoe UI" panose="020B0502040204020203" pitchFamily="34" charset="0"/>
                          <a:cs typeface="Segoe UI" panose="020B0502040204020203" pitchFamily="34" charset="0"/>
                        </a:rPr>
                        <a:t>year=2010, month=1</a:t>
                      </a:r>
                    </a:p>
                  </a:txBody>
                  <a:tcPr/>
                </a:tc>
                <a:tc>
                  <a:txBody>
                    <a:bodyPr/>
                    <a:lstStyle/>
                    <a:p>
                      <a:r>
                        <a:rPr lang="en-US" sz="1800" dirty="0">
                          <a:latin typeface="Segoe UI" panose="020B0502040204020203" pitchFamily="34" charset="0"/>
                          <a:cs typeface="Segoe UI" panose="020B0502040204020203" pitchFamily="34" charset="0"/>
                        </a:rPr>
                        <a:t>/reports/2010/1/1</a:t>
                      </a:r>
                    </a:p>
                  </a:txBody>
                  <a:tcPr/>
                </a:tc>
                <a:tc>
                  <a:txBody>
                    <a:bodyPr/>
                    <a:lstStyle/>
                    <a:p>
                      <a:r>
                        <a:rPr lang="en-US" sz="1800" dirty="0">
                          <a:latin typeface="Segoe UI" panose="020B0502040204020203" pitchFamily="34" charset="0"/>
                          <a:cs typeface="Segoe UI" panose="020B0502040204020203" pitchFamily="34" charset="0"/>
                        </a:rPr>
                        <a:t>Default for day = 1</a:t>
                      </a:r>
                    </a:p>
                  </a:txBody>
                  <a:tcPr/>
                </a:tc>
                <a:extLst>
                  <a:ext uri="{0D108BD9-81ED-4DB2-BD59-A6C34878D82A}">
                    <a16:rowId xmlns:a16="http://schemas.microsoft.com/office/drawing/2014/main" val="10002"/>
                  </a:ext>
                </a:extLst>
              </a:tr>
              <a:tr h="370840">
                <a:tc>
                  <a:txBody>
                    <a:bodyPr/>
                    <a:lstStyle/>
                    <a:p>
                      <a:r>
                        <a:rPr lang="en-US" sz="1800" dirty="0">
                          <a:latin typeface="Segoe UI" panose="020B0502040204020203" pitchFamily="34" charset="0"/>
                          <a:cs typeface="Segoe UI" panose="020B0502040204020203" pitchFamily="34" charset="0"/>
                        </a:rPr>
                        <a:t>year=2010, month=1,</a:t>
                      </a:r>
                    </a:p>
                    <a:p>
                      <a:r>
                        <a:rPr lang="en-US" sz="1800" dirty="0">
                          <a:latin typeface="Segoe UI" panose="020B0502040204020203" pitchFamily="34" charset="0"/>
                          <a:cs typeface="Segoe UI" panose="020B0502040204020203" pitchFamily="34" charset="0"/>
                        </a:rPr>
                        <a:t>day=12, category=64</a:t>
                      </a:r>
                    </a:p>
                  </a:txBody>
                  <a:tcPr/>
                </a:tc>
                <a:tc>
                  <a:txBody>
                    <a:bodyPr/>
                    <a:lstStyle/>
                    <a:p>
                      <a:r>
                        <a:rPr lang="en-US" sz="1800" dirty="0">
                          <a:latin typeface="Segoe UI" panose="020B0502040204020203" pitchFamily="34" charset="0"/>
                          <a:cs typeface="Segoe UI" panose="020B0502040204020203" pitchFamily="34" charset="0"/>
                        </a:rPr>
                        <a:t>/reports/2010/1/12?category=64</a:t>
                      </a:r>
                    </a:p>
                  </a:txBody>
                  <a:tcPr/>
                </a:tc>
                <a:tc>
                  <a:txBody>
                    <a:bodyPr/>
                    <a:lstStyle/>
                    <a:p>
                      <a:r>
                        <a:rPr lang="en-US" sz="1800" dirty="0">
                          <a:latin typeface="Segoe UI" panose="020B0502040204020203" pitchFamily="34" charset="0"/>
                          <a:cs typeface="Segoe UI" panose="020B0502040204020203" pitchFamily="34" charset="0"/>
                        </a:rPr>
                        <a:t>Overflow parameters go into query string</a:t>
                      </a:r>
                    </a:p>
                  </a:txBody>
                  <a:tcPr/>
                </a:tc>
                <a:extLst>
                  <a:ext uri="{0D108BD9-81ED-4DB2-BD59-A6C34878D82A}">
                    <a16:rowId xmlns:a16="http://schemas.microsoft.com/office/drawing/2014/main" val="10003"/>
                  </a:ext>
                </a:extLst>
              </a:tr>
              <a:tr h="370840">
                <a:tc>
                  <a:txBody>
                    <a:bodyPr/>
                    <a:lstStyle/>
                    <a:p>
                      <a:r>
                        <a:rPr lang="en-US" sz="1800" dirty="0">
                          <a:latin typeface="Segoe UI" panose="020B0502040204020203" pitchFamily="34" charset="0"/>
                          <a:cs typeface="Segoe UI" panose="020B0502040204020203" pitchFamily="34" charset="0"/>
                        </a:rPr>
                        <a:t>Year=2007</a:t>
                      </a:r>
                    </a:p>
                  </a:txBody>
                  <a:tcPr/>
                </a:tc>
                <a:tc>
                  <a:txBody>
                    <a:bodyPr/>
                    <a:lstStyle/>
                    <a:p>
                      <a:r>
                        <a:rPr lang="en-US" sz="1800" dirty="0">
                          <a:latin typeface="Segoe UI" panose="020B0502040204020203" pitchFamily="34" charset="0"/>
                          <a:cs typeface="Segoe UI" panose="020B0502040204020203" pitchFamily="34" charset="0"/>
                        </a:rPr>
                        <a:t>null</a:t>
                      </a:r>
                    </a:p>
                  </a:txBody>
                  <a:tcPr/>
                </a:tc>
                <a:tc>
                  <a:txBody>
                    <a:bodyPr/>
                    <a:lstStyle/>
                    <a:p>
                      <a:r>
                        <a:rPr lang="en-US" sz="1800" dirty="0">
                          <a:latin typeface="Segoe UI" panose="020B0502040204020203" pitchFamily="34" charset="0"/>
                          <a:cs typeface="Segoe UI" panose="020B0502040204020203" pitchFamily="34" charset="0"/>
                        </a:rPr>
                        <a:t>Required</a:t>
                      </a:r>
                      <a:r>
                        <a:rPr lang="en-US" sz="1800" baseline="0" dirty="0">
                          <a:latin typeface="Segoe UI" panose="020B0502040204020203" pitchFamily="34" charset="0"/>
                          <a:cs typeface="Segoe UI" panose="020B0502040204020203" pitchFamily="34" charset="0"/>
                        </a:rPr>
                        <a:t> parameters not provided</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11875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Generation</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42</a:t>
            </a:fld>
            <a:endParaRPr lang="en-US" dirty="0"/>
          </a:p>
        </p:txBody>
      </p:sp>
      <p:sp>
        <p:nvSpPr>
          <p:cNvPr id="42" name="Rectangle 41"/>
          <p:cNvSpPr/>
          <p:nvPr/>
        </p:nvSpPr>
        <p:spPr>
          <a:xfrm>
            <a:off x="2975113" y="1128155"/>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RouteCollection.GetVirtualPath (supplied values)</a:t>
            </a:r>
          </a:p>
        </p:txBody>
      </p:sp>
      <p:sp>
        <p:nvSpPr>
          <p:cNvPr id="43" name="Rectangle 42"/>
          <p:cNvSpPr/>
          <p:nvPr/>
        </p:nvSpPr>
        <p:spPr>
          <a:xfrm>
            <a:off x="2975113" y="1828800"/>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Route has required parameters?</a:t>
            </a:r>
          </a:p>
        </p:txBody>
      </p:sp>
      <p:sp>
        <p:nvSpPr>
          <p:cNvPr id="44" name="Rectangle 43"/>
          <p:cNvSpPr/>
          <p:nvPr/>
        </p:nvSpPr>
        <p:spPr>
          <a:xfrm>
            <a:off x="2975113" y="2524744"/>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Value specified for each required parameter?</a:t>
            </a:r>
          </a:p>
        </p:txBody>
      </p:sp>
      <p:sp>
        <p:nvSpPr>
          <p:cNvPr id="45" name="Rectangle 44"/>
          <p:cNvSpPr/>
          <p:nvPr/>
        </p:nvSpPr>
        <p:spPr>
          <a:xfrm>
            <a:off x="2975113" y="3205636"/>
            <a:ext cx="5724896" cy="447967"/>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Any default values that do not correspond to URL parameters?</a:t>
            </a:r>
          </a:p>
        </p:txBody>
      </p:sp>
      <p:sp>
        <p:nvSpPr>
          <p:cNvPr id="46" name="Rectangle 45"/>
          <p:cNvSpPr/>
          <p:nvPr/>
        </p:nvSpPr>
        <p:spPr>
          <a:xfrm>
            <a:off x="2975113" y="3883050"/>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Does that value match the specified value?</a:t>
            </a:r>
          </a:p>
        </p:txBody>
      </p:sp>
      <p:sp>
        <p:nvSpPr>
          <p:cNvPr id="47" name="Rectangle 46"/>
          <p:cNvSpPr/>
          <p:nvPr/>
        </p:nvSpPr>
        <p:spPr>
          <a:xfrm>
            <a:off x="2975113" y="4569435"/>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Route has constraints?</a:t>
            </a:r>
          </a:p>
        </p:txBody>
      </p:sp>
      <p:cxnSp>
        <p:nvCxnSpPr>
          <p:cNvPr id="48" name="Straight Arrow Connector 47"/>
          <p:cNvCxnSpPr>
            <a:stCxn id="42" idx="2"/>
            <a:endCxn id="43" idx="0"/>
          </p:cNvCxnSpPr>
          <p:nvPr/>
        </p:nvCxnSpPr>
        <p:spPr>
          <a:xfrm>
            <a:off x="5837561" y="1511134"/>
            <a:ext cx="0" cy="317666"/>
          </a:xfrm>
          <a:prstGeom prst="straightConnector1">
            <a:avLst/>
          </a:prstGeom>
          <a:noFill/>
          <a:ln w="19050" cap="flat" cmpd="sng" algn="ctr">
            <a:solidFill>
              <a:srgbClr val="000000"/>
            </a:solidFill>
            <a:prstDash val="solid"/>
            <a:headEnd type="none" w="med" len="med"/>
            <a:tailEnd type="triangle" w="med" len="med"/>
          </a:ln>
          <a:effectLst/>
        </p:spPr>
      </p:cxnSp>
      <p:cxnSp>
        <p:nvCxnSpPr>
          <p:cNvPr id="49" name="Straight Arrow Connector 48"/>
          <p:cNvCxnSpPr>
            <a:stCxn id="43" idx="2"/>
            <a:endCxn id="44" idx="0"/>
          </p:cNvCxnSpPr>
          <p:nvPr/>
        </p:nvCxnSpPr>
        <p:spPr>
          <a:xfrm>
            <a:off x="5837561" y="2211779"/>
            <a:ext cx="0" cy="312965"/>
          </a:xfrm>
          <a:prstGeom prst="straightConnector1">
            <a:avLst/>
          </a:prstGeom>
          <a:noFill/>
          <a:ln w="19050" cap="flat" cmpd="sng" algn="ctr">
            <a:solidFill>
              <a:srgbClr val="000000"/>
            </a:solidFill>
            <a:prstDash val="solid"/>
            <a:headEnd type="none" w="med" len="med"/>
            <a:tailEnd type="triangle" w="med" len="med"/>
          </a:ln>
          <a:effectLst/>
        </p:spPr>
      </p:cxnSp>
      <p:cxnSp>
        <p:nvCxnSpPr>
          <p:cNvPr id="50" name="Straight Arrow Connector 49"/>
          <p:cNvCxnSpPr>
            <a:stCxn id="44" idx="2"/>
            <a:endCxn id="45" idx="0"/>
          </p:cNvCxnSpPr>
          <p:nvPr/>
        </p:nvCxnSpPr>
        <p:spPr>
          <a:xfrm>
            <a:off x="5837561" y="2907723"/>
            <a:ext cx="0" cy="297913"/>
          </a:xfrm>
          <a:prstGeom prst="straightConnector1">
            <a:avLst/>
          </a:prstGeom>
          <a:noFill/>
          <a:ln w="19050" cap="flat" cmpd="sng" algn="ctr">
            <a:solidFill>
              <a:srgbClr val="000000"/>
            </a:solidFill>
            <a:prstDash val="solid"/>
            <a:headEnd type="none" w="med" len="med"/>
            <a:tailEnd type="triangle" w="med" len="med"/>
          </a:ln>
          <a:effectLst/>
        </p:spPr>
      </p:cxnSp>
      <p:cxnSp>
        <p:nvCxnSpPr>
          <p:cNvPr id="51" name="Straight Arrow Connector 50"/>
          <p:cNvCxnSpPr>
            <a:stCxn id="45" idx="2"/>
            <a:endCxn id="46" idx="0"/>
          </p:cNvCxnSpPr>
          <p:nvPr/>
        </p:nvCxnSpPr>
        <p:spPr>
          <a:xfrm>
            <a:off x="5837561" y="3653603"/>
            <a:ext cx="0" cy="229447"/>
          </a:xfrm>
          <a:prstGeom prst="straightConnector1">
            <a:avLst/>
          </a:prstGeom>
          <a:noFill/>
          <a:ln w="19050" cap="flat" cmpd="sng" algn="ctr">
            <a:solidFill>
              <a:srgbClr val="000000"/>
            </a:solidFill>
            <a:prstDash val="solid"/>
            <a:headEnd type="none" w="med" len="med"/>
            <a:tailEnd type="triangle" w="med" len="med"/>
          </a:ln>
          <a:effectLst/>
        </p:spPr>
      </p:cxnSp>
      <p:cxnSp>
        <p:nvCxnSpPr>
          <p:cNvPr id="52" name="Straight Arrow Connector 51"/>
          <p:cNvCxnSpPr>
            <a:stCxn id="47" idx="2"/>
            <a:endCxn id="68" idx="0"/>
          </p:cNvCxnSpPr>
          <p:nvPr/>
        </p:nvCxnSpPr>
        <p:spPr>
          <a:xfrm flipH="1">
            <a:off x="5832985" y="4952414"/>
            <a:ext cx="4576" cy="305386"/>
          </a:xfrm>
          <a:prstGeom prst="straightConnector1">
            <a:avLst/>
          </a:prstGeom>
          <a:noFill/>
          <a:ln w="19050" cap="flat" cmpd="sng" algn="ctr">
            <a:solidFill>
              <a:srgbClr val="000000"/>
            </a:solidFill>
            <a:prstDash val="solid"/>
            <a:headEnd type="none" w="med" len="med"/>
            <a:tailEnd type="triangle" w="med" len="med"/>
          </a:ln>
          <a:effectLst/>
        </p:spPr>
      </p:cxnSp>
      <p:cxnSp>
        <p:nvCxnSpPr>
          <p:cNvPr id="53" name="Straight Arrow Connector 52"/>
          <p:cNvCxnSpPr>
            <a:stCxn id="46" idx="2"/>
            <a:endCxn id="47" idx="0"/>
          </p:cNvCxnSpPr>
          <p:nvPr/>
        </p:nvCxnSpPr>
        <p:spPr>
          <a:xfrm>
            <a:off x="5837561" y="4266029"/>
            <a:ext cx="0" cy="303406"/>
          </a:xfrm>
          <a:prstGeom prst="straightConnector1">
            <a:avLst/>
          </a:prstGeom>
          <a:noFill/>
          <a:ln w="19050" cap="flat" cmpd="sng" algn="ctr">
            <a:solidFill>
              <a:srgbClr val="000000"/>
            </a:solidFill>
            <a:prstDash val="solid"/>
            <a:headEnd type="none" w="med" len="med"/>
            <a:tailEnd type="triangle" w="med" len="med"/>
          </a:ln>
          <a:effectLst/>
        </p:spPr>
      </p:cxnSp>
      <p:sp>
        <p:nvSpPr>
          <p:cNvPr id="54" name="Rectangle 53"/>
          <p:cNvSpPr/>
          <p:nvPr/>
        </p:nvSpPr>
        <p:spPr>
          <a:xfrm>
            <a:off x="824663" y="2531568"/>
            <a:ext cx="1600200" cy="362483"/>
          </a:xfrm>
          <a:prstGeom prst="rect">
            <a:avLst/>
          </a:prstGeom>
          <a:solidFill>
            <a:srgbClr val="FF33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No Match!</a:t>
            </a:r>
          </a:p>
        </p:txBody>
      </p:sp>
      <p:sp>
        <p:nvSpPr>
          <p:cNvPr id="55" name="Rectangle 54"/>
          <p:cNvSpPr/>
          <p:nvPr/>
        </p:nvSpPr>
        <p:spPr>
          <a:xfrm>
            <a:off x="824663" y="3893297"/>
            <a:ext cx="1600200" cy="362483"/>
          </a:xfrm>
          <a:prstGeom prst="rect">
            <a:avLst/>
          </a:prstGeom>
          <a:solidFill>
            <a:srgbClr val="FF33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No Match!</a:t>
            </a:r>
          </a:p>
        </p:txBody>
      </p:sp>
      <p:sp>
        <p:nvSpPr>
          <p:cNvPr id="56" name="TextBox 55"/>
          <p:cNvSpPr txBox="1"/>
          <p:nvPr/>
        </p:nvSpPr>
        <p:spPr>
          <a:xfrm>
            <a:off x="5786355" y="1500796"/>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57" name="TextBox 56"/>
          <p:cNvSpPr txBox="1"/>
          <p:nvPr/>
        </p:nvSpPr>
        <p:spPr>
          <a:xfrm>
            <a:off x="5820475" y="2214945"/>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58" name="TextBox 57"/>
          <p:cNvSpPr txBox="1"/>
          <p:nvPr/>
        </p:nvSpPr>
        <p:spPr>
          <a:xfrm>
            <a:off x="5819337" y="2887227"/>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59" name="TextBox 58"/>
          <p:cNvSpPr txBox="1"/>
          <p:nvPr/>
        </p:nvSpPr>
        <p:spPr>
          <a:xfrm>
            <a:off x="5823913" y="3616548"/>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60" name="TextBox 59"/>
          <p:cNvSpPr txBox="1"/>
          <p:nvPr/>
        </p:nvSpPr>
        <p:spPr>
          <a:xfrm>
            <a:off x="5823913" y="4262085"/>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61" name="TextBox 60"/>
          <p:cNvSpPr txBox="1"/>
          <p:nvPr/>
        </p:nvSpPr>
        <p:spPr>
          <a:xfrm>
            <a:off x="2520399" y="1763619"/>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cxnSp>
        <p:nvCxnSpPr>
          <p:cNvPr id="62" name="Straight Arrow Connector 61"/>
          <p:cNvCxnSpPr>
            <a:stCxn id="44" idx="1"/>
            <a:endCxn id="54" idx="3"/>
          </p:cNvCxnSpPr>
          <p:nvPr/>
        </p:nvCxnSpPr>
        <p:spPr>
          <a:xfrm flipH="1" flipV="1">
            <a:off x="2424863" y="2712810"/>
            <a:ext cx="550250" cy="3424"/>
          </a:xfrm>
          <a:prstGeom prst="straightConnector1">
            <a:avLst/>
          </a:prstGeom>
          <a:noFill/>
          <a:ln w="12700" cap="flat" cmpd="sng" algn="ctr">
            <a:solidFill>
              <a:srgbClr val="000000"/>
            </a:solidFill>
            <a:prstDash val="solid"/>
            <a:headEnd type="none" w="med" len="med"/>
            <a:tailEnd type="triangle" w="med" len="med"/>
          </a:ln>
          <a:effectLst/>
        </p:spPr>
      </p:cxnSp>
      <p:cxnSp>
        <p:nvCxnSpPr>
          <p:cNvPr id="63" name="Straight Arrow Connector 62"/>
          <p:cNvCxnSpPr>
            <a:stCxn id="46" idx="1"/>
            <a:endCxn id="55" idx="3"/>
          </p:cNvCxnSpPr>
          <p:nvPr/>
        </p:nvCxnSpPr>
        <p:spPr>
          <a:xfrm flipH="1" flipV="1">
            <a:off x="2424863" y="4074539"/>
            <a:ext cx="550250" cy="1"/>
          </a:xfrm>
          <a:prstGeom prst="straightConnector1">
            <a:avLst/>
          </a:prstGeom>
          <a:noFill/>
          <a:ln w="12700" cap="flat" cmpd="sng" algn="ctr">
            <a:solidFill>
              <a:srgbClr val="000000"/>
            </a:solidFill>
            <a:prstDash val="solid"/>
            <a:headEnd type="none" w="med" len="med"/>
            <a:tailEnd type="triangle" w="med" len="med"/>
          </a:ln>
          <a:effectLst/>
        </p:spPr>
      </p:cxnSp>
      <p:sp>
        <p:nvSpPr>
          <p:cNvPr id="64" name="TextBox 63"/>
          <p:cNvSpPr txBox="1"/>
          <p:nvPr/>
        </p:nvSpPr>
        <p:spPr>
          <a:xfrm>
            <a:off x="2513754" y="2461439"/>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sp>
        <p:nvSpPr>
          <p:cNvPr id="65" name="TextBox 64"/>
          <p:cNvSpPr txBox="1"/>
          <p:nvPr/>
        </p:nvSpPr>
        <p:spPr>
          <a:xfrm>
            <a:off x="2521281" y="3824334"/>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sp>
        <p:nvSpPr>
          <p:cNvPr id="66" name="TextBox 65"/>
          <p:cNvSpPr txBox="1"/>
          <p:nvPr/>
        </p:nvSpPr>
        <p:spPr>
          <a:xfrm>
            <a:off x="2521628" y="4495208"/>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sp>
        <p:nvSpPr>
          <p:cNvPr id="67" name="Rectangle 66"/>
          <p:cNvSpPr/>
          <p:nvPr/>
        </p:nvSpPr>
        <p:spPr>
          <a:xfrm>
            <a:off x="2976072" y="5943600"/>
            <a:ext cx="5724896" cy="382979"/>
          </a:xfrm>
          <a:prstGeom prst="rect">
            <a:avLst/>
          </a:prstGeom>
          <a:solidFill>
            <a:srgbClr val="0070C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Route is a match! Generate the URL.</a:t>
            </a:r>
          </a:p>
        </p:txBody>
      </p:sp>
      <p:sp>
        <p:nvSpPr>
          <p:cNvPr id="68" name="Rectangle 67"/>
          <p:cNvSpPr/>
          <p:nvPr/>
        </p:nvSpPr>
        <p:spPr>
          <a:xfrm>
            <a:off x="2970537" y="5257800"/>
            <a:ext cx="5724896" cy="382979"/>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Are route constraints satisfied?</a:t>
            </a:r>
          </a:p>
        </p:txBody>
      </p:sp>
      <p:sp>
        <p:nvSpPr>
          <p:cNvPr id="69" name="TextBox 68"/>
          <p:cNvSpPr txBox="1"/>
          <p:nvPr/>
        </p:nvSpPr>
        <p:spPr>
          <a:xfrm>
            <a:off x="5818048" y="4950023"/>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cxnSp>
        <p:nvCxnSpPr>
          <p:cNvPr id="70" name="Straight Arrow Connector 69"/>
          <p:cNvCxnSpPr>
            <a:stCxn id="68" idx="2"/>
            <a:endCxn id="67" idx="0"/>
          </p:cNvCxnSpPr>
          <p:nvPr/>
        </p:nvCxnSpPr>
        <p:spPr>
          <a:xfrm>
            <a:off x="5832985" y="5640779"/>
            <a:ext cx="5535" cy="302821"/>
          </a:xfrm>
          <a:prstGeom prst="straightConnector1">
            <a:avLst/>
          </a:prstGeom>
          <a:noFill/>
          <a:ln w="19050" cap="flat" cmpd="sng" algn="ctr">
            <a:solidFill>
              <a:srgbClr val="000000"/>
            </a:solidFill>
            <a:prstDash val="solid"/>
            <a:headEnd type="none" w="med" len="med"/>
            <a:tailEnd type="triangle" w="med" len="med"/>
          </a:ln>
          <a:effectLst/>
        </p:spPr>
      </p:cxnSp>
      <p:sp>
        <p:nvSpPr>
          <p:cNvPr id="71" name="TextBox 70"/>
          <p:cNvSpPr txBox="1"/>
          <p:nvPr/>
        </p:nvSpPr>
        <p:spPr>
          <a:xfrm>
            <a:off x="5825408" y="5628999"/>
            <a:ext cx="990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Yes</a:t>
            </a:r>
          </a:p>
        </p:txBody>
      </p:sp>
      <p:sp>
        <p:nvSpPr>
          <p:cNvPr id="72" name="Freeform 71"/>
          <p:cNvSpPr/>
          <p:nvPr/>
        </p:nvSpPr>
        <p:spPr>
          <a:xfrm>
            <a:off x="539087" y="4749421"/>
            <a:ext cx="2442949" cy="1378424"/>
          </a:xfrm>
          <a:custGeom>
            <a:avLst/>
            <a:gdLst>
              <a:gd name="connsiteX0" fmla="*/ 2436125 w 2442949"/>
              <a:gd name="connsiteY0" fmla="*/ 0 h 1378424"/>
              <a:gd name="connsiteX1" fmla="*/ 0 w 2442949"/>
              <a:gd name="connsiteY1" fmla="*/ 0 h 1378424"/>
              <a:gd name="connsiteX2" fmla="*/ 0 w 2442949"/>
              <a:gd name="connsiteY2" fmla="*/ 1378424 h 1378424"/>
              <a:gd name="connsiteX3" fmla="*/ 2442949 w 2442949"/>
              <a:gd name="connsiteY3" fmla="*/ 1378424 h 1378424"/>
            </a:gdLst>
            <a:ahLst/>
            <a:cxnLst>
              <a:cxn ang="0">
                <a:pos x="connsiteX0" y="connsiteY0"/>
              </a:cxn>
              <a:cxn ang="0">
                <a:pos x="connsiteX1" y="connsiteY1"/>
              </a:cxn>
              <a:cxn ang="0">
                <a:pos x="connsiteX2" y="connsiteY2"/>
              </a:cxn>
              <a:cxn ang="0">
                <a:pos x="connsiteX3" y="connsiteY3"/>
              </a:cxn>
            </a:cxnLst>
            <a:rect l="l" t="t" r="r" b="b"/>
            <a:pathLst>
              <a:path w="2442949" h="1378424">
                <a:moveTo>
                  <a:pt x="2436125" y="0"/>
                </a:moveTo>
                <a:lnTo>
                  <a:pt x="0" y="0"/>
                </a:lnTo>
                <a:lnTo>
                  <a:pt x="0" y="1378424"/>
                </a:lnTo>
                <a:lnTo>
                  <a:pt x="2442949" y="1378424"/>
                </a:lnTo>
              </a:path>
            </a:pathLst>
          </a:custGeom>
          <a:noFill/>
          <a:ln w="12700" cap="flat" cmpd="sng" algn="ctr">
            <a:solidFill>
              <a:srgbClr val="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73" name="Rectangle 72"/>
          <p:cNvSpPr/>
          <p:nvPr/>
        </p:nvSpPr>
        <p:spPr>
          <a:xfrm>
            <a:off x="824663" y="5249456"/>
            <a:ext cx="1600200" cy="362483"/>
          </a:xfrm>
          <a:prstGeom prst="rect">
            <a:avLst/>
          </a:prstGeom>
          <a:solidFill>
            <a:srgbClr val="FF33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No Match!</a:t>
            </a:r>
          </a:p>
        </p:txBody>
      </p:sp>
      <p:cxnSp>
        <p:nvCxnSpPr>
          <p:cNvPr id="74" name="Straight Arrow Connector 73"/>
          <p:cNvCxnSpPr>
            <a:endCxn id="73" idx="3"/>
          </p:cNvCxnSpPr>
          <p:nvPr/>
        </p:nvCxnSpPr>
        <p:spPr>
          <a:xfrm flipH="1" flipV="1">
            <a:off x="2424863" y="5430698"/>
            <a:ext cx="550250" cy="1"/>
          </a:xfrm>
          <a:prstGeom prst="straightConnector1">
            <a:avLst/>
          </a:prstGeom>
          <a:noFill/>
          <a:ln w="12700" cap="flat" cmpd="sng" algn="ctr">
            <a:solidFill>
              <a:srgbClr val="000000"/>
            </a:solidFill>
            <a:prstDash val="solid"/>
            <a:headEnd type="none" w="med" len="med"/>
            <a:tailEnd type="triangle" w="med" len="med"/>
          </a:ln>
          <a:effectLst/>
        </p:spPr>
      </p:cxnSp>
      <p:sp>
        <p:nvSpPr>
          <p:cNvPr id="75" name="TextBox 74"/>
          <p:cNvSpPr txBox="1"/>
          <p:nvPr/>
        </p:nvSpPr>
        <p:spPr>
          <a:xfrm>
            <a:off x="2528105" y="5178903"/>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sp>
        <p:nvSpPr>
          <p:cNvPr id="76" name="Freeform 75"/>
          <p:cNvSpPr/>
          <p:nvPr/>
        </p:nvSpPr>
        <p:spPr>
          <a:xfrm>
            <a:off x="539087" y="2019869"/>
            <a:ext cx="5302155" cy="2320119"/>
          </a:xfrm>
          <a:custGeom>
            <a:avLst/>
            <a:gdLst>
              <a:gd name="connsiteX0" fmla="*/ 2436125 w 5302155"/>
              <a:gd name="connsiteY0" fmla="*/ 0 h 2320119"/>
              <a:gd name="connsiteX1" fmla="*/ 0 w 5302155"/>
              <a:gd name="connsiteY1" fmla="*/ 0 h 2320119"/>
              <a:gd name="connsiteX2" fmla="*/ 0 w 5302155"/>
              <a:gd name="connsiteY2" fmla="*/ 2320119 h 2320119"/>
              <a:gd name="connsiteX3" fmla="*/ 5302155 w 5302155"/>
              <a:gd name="connsiteY3" fmla="*/ 2320119 h 2320119"/>
            </a:gdLst>
            <a:ahLst/>
            <a:cxnLst>
              <a:cxn ang="0">
                <a:pos x="connsiteX0" y="connsiteY0"/>
              </a:cxn>
              <a:cxn ang="0">
                <a:pos x="connsiteX1" y="connsiteY1"/>
              </a:cxn>
              <a:cxn ang="0">
                <a:pos x="connsiteX2" y="connsiteY2"/>
              </a:cxn>
              <a:cxn ang="0">
                <a:pos x="connsiteX3" y="connsiteY3"/>
              </a:cxn>
            </a:cxnLst>
            <a:rect l="l" t="t" r="r" b="b"/>
            <a:pathLst>
              <a:path w="5302155" h="2320119">
                <a:moveTo>
                  <a:pt x="2436125" y="0"/>
                </a:moveTo>
                <a:lnTo>
                  <a:pt x="0" y="0"/>
                </a:lnTo>
                <a:lnTo>
                  <a:pt x="0" y="2320119"/>
                </a:lnTo>
                <a:lnTo>
                  <a:pt x="5302155" y="2320119"/>
                </a:lnTo>
              </a:path>
            </a:pathLst>
          </a:custGeom>
          <a:noFill/>
          <a:ln w="12700" cap="flat" cmpd="sng" algn="ctr">
            <a:solidFill>
              <a:srgbClr val="00000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77" name="Straight Connector 76"/>
          <p:cNvCxnSpPr>
            <a:stCxn id="45" idx="1"/>
          </p:cNvCxnSpPr>
          <p:nvPr/>
        </p:nvCxnSpPr>
        <p:spPr>
          <a:xfrm flipH="1" flipV="1">
            <a:off x="539087" y="3397128"/>
            <a:ext cx="2436026" cy="32492"/>
          </a:xfrm>
          <a:prstGeom prst="line">
            <a:avLst/>
          </a:prstGeom>
          <a:noFill/>
          <a:ln w="12700" cap="flat" cmpd="sng" algn="ctr">
            <a:solidFill>
              <a:srgbClr val="000000"/>
            </a:solidFill>
            <a:prstDash val="solid"/>
          </a:ln>
          <a:effectLst/>
        </p:spPr>
      </p:cxnSp>
      <p:sp>
        <p:nvSpPr>
          <p:cNvPr id="78" name="TextBox 77"/>
          <p:cNvSpPr txBox="1"/>
          <p:nvPr/>
        </p:nvSpPr>
        <p:spPr>
          <a:xfrm>
            <a:off x="2516169" y="3146499"/>
            <a:ext cx="4953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No</a:t>
            </a:r>
          </a:p>
        </p:txBody>
      </p:sp>
    </p:spTree>
    <p:extLst>
      <p:ext uri="{BB962C8B-B14F-4D97-AF65-F5344CB8AC3E}">
        <p14:creationId xmlns:p14="http://schemas.microsoft.com/office/powerpoint/2010/main" val="306312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IApplicationBuilder.UseStaticFiles( )</a:t>
            </a:r>
          </a:p>
        </p:txBody>
      </p:sp>
      <p:sp>
        <p:nvSpPr>
          <p:cNvPr id="4" name="Slide Number Placeholder 3"/>
          <p:cNvSpPr>
            <a:spLocks noGrp="1"/>
          </p:cNvSpPr>
          <p:nvPr>
            <p:ph type="sldNum" sz="quarter" idx="12"/>
          </p:nvPr>
        </p:nvSpPr>
        <p:spPr>
          <a:xfrm>
            <a:off x="8991600" y="6492875"/>
            <a:ext cx="2743200" cy="365125"/>
          </a:xfrm>
        </p:spPr>
        <p:txBody>
          <a:bodyPr/>
          <a:lstStyle/>
          <a:p>
            <a:fld id="{A0AE9EC9-F182-4A35-8041-CBBE9CFA6E78}" type="slidenum">
              <a:rPr lang="en-US" smtClean="0"/>
              <a:pPr/>
              <a:t>43</a:t>
            </a:fld>
            <a:endParaRPr lang="en-US" dirty="0"/>
          </a:p>
        </p:txBody>
      </p:sp>
      <p:sp>
        <p:nvSpPr>
          <p:cNvPr id="6" name="Content Placeholder 5"/>
          <p:cNvSpPr>
            <a:spLocks noGrp="1"/>
          </p:cNvSpPr>
          <p:nvPr>
            <p:ph type="body" sz="quarter" idx="13"/>
          </p:nvPr>
        </p:nvSpPr>
        <p:spPr>
          <a:xfrm>
            <a:off x="609600" y="1161814"/>
            <a:ext cx="11173968" cy="4956048"/>
          </a:xfrm>
        </p:spPr>
        <p:txBody>
          <a:bodyPr/>
          <a:lstStyle/>
          <a:p>
            <a:r>
              <a:rPr lang="en-US" dirty="0">
                <a:solidFill>
                  <a:schemeClr val="tx1"/>
                </a:solidFill>
              </a:rPr>
              <a:t>Enables static file serving for the current request path from the current directory</a:t>
            </a:r>
          </a:p>
          <a:p>
            <a:r>
              <a:rPr lang="en-US" dirty="0">
                <a:solidFill>
                  <a:schemeClr val="tx1"/>
                </a:solidFill>
              </a:rPr>
              <a:t>Added to the application pipeline </a:t>
            </a:r>
            <a:r>
              <a:rPr lang="en-US" b="1" dirty="0">
                <a:solidFill>
                  <a:schemeClr val="tx1"/>
                </a:solidFill>
              </a:rPr>
              <a:t>before</a:t>
            </a:r>
            <a:r>
              <a:rPr lang="en-US" dirty="0">
                <a:solidFill>
                  <a:schemeClr val="tx1"/>
                </a:solidFill>
              </a:rPr>
              <a:t> MVC</a:t>
            </a:r>
          </a:p>
          <a:p>
            <a:endParaRPr lang="en-US" dirty="0">
              <a:solidFill>
                <a:schemeClr val="tx1"/>
              </a:solidFill>
            </a:endParaRPr>
          </a:p>
          <a:p>
            <a:endParaRPr lang="en-US" dirty="0">
              <a:solidFill>
                <a:schemeClr val="tx1"/>
              </a:solidFill>
            </a:endParaRPr>
          </a:p>
        </p:txBody>
      </p:sp>
      <p:sp>
        <p:nvSpPr>
          <p:cNvPr id="8" name="TextBox 7"/>
          <p:cNvSpPr txBox="1"/>
          <p:nvPr/>
        </p:nvSpPr>
        <p:spPr>
          <a:xfrm>
            <a:off x="4191000" y="4989310"/>
            <a:ext cx="2895600" cy="369332"/>
          </a:xfrm>
          <a:prstGeom prst="rect">
            <a:avLst/>
          </a:prstGeom>
          <a:noFill/>
        </p:spPr>
        <p:txBody>
          <a:bodyPr wrap="square" rtlCol="0">
            <a:spAutoFit/>
          </a:bodyPr>
          <a:lstStyle/>
          <a:p>
            <a:pPr algn="ctr"/>
            <a:r>
              <a:rPr lang="en-US" dirty="0"/>
              <a:t>Startup.cs</a:t>
            </a:r>
          </a:p>
        </p:txBody>
      </p:sp>
      <p:sp>
        <p:nvSpPr>
          <p:cNvPr id="2" name="TextBox 1">
            <a:extLst>
              <a:ext uri="{FF2B5EF4-FFF2-40B4-BE49-F238E27FC236}">
                <a16:creationId xmlns:a16="http://schemas.microsoft.com/office/drawing/2014/main" id="{BDF4FDB4-D346-40C1-BD0C-039497304023}"/>
              </a:ext>
            </a:extLst>
          </p:cNvPr>
          <p:cNvSpPr txBox="1"/>
          <p:nvPr/>
        </p:nvSpPr>
        <p:spPr>
          <a:xfrm>
            <a:off x="947928" y="2083641"/>
            <a:ext cx="9982200" cy="2893100"/>
          </a:xfrm>
          <a:prstGeom prst="rect">
            <a:avLst/>
          </a:prstGeom>
          <a:noFill/>
          <a:ln w="3175">
            <a:solidFill>
              <a:schemeClr val="tx1"/>
            </a:solidFill>
          </a:ln>
        </p:spPr>
        <p:txBody>
          <a:bodyPr wrap="square" rtlCol="0">
            <a:spAutoFit/>
          </a:bodyPr>
          <a:lstStyle/>
          <a:p>
            <a:r>
              <a:rPr lang="en-US" sz="1300" dirty="0">
                <a:solidFill>
                  <a:srgbClr val="000000"/>
                </a:solidFill>
                <a:latin typeface="Consolas" panose="020B0609020204030204" pitchFamily="49" charset="0"/>
              </a:rPr>
              <a:t> </a:t>
            </a:r>
            <a:r>
              <a:rPr lang="en-US" sz="1300" dirty="0">
                <a:solidFill>
                  <a:srgbClr val="008000"/>
                </a:solidFill>
                <a:latin typeface="Consolas" panose="020B0609020204030204" pitchFamily="49" charset="0"/>
              </a:rPr>
              <a:t>// This method gets called by the runtime. Use this method to configure the HTTP request pipeline.</a:t>
            </a:r>
            <a:endParaRPr lang="en-US" sz="1300" dirty="0">
              <a:solidFill>
                <a:srgbClr val="000000"/>
              </a:solidFill>
              <a:latin typeface="Consolas" panose="020B0609020204030204" pitchFamily="49" charset="0"/>
            </a:endParaRPr>
          </a:p>
          <a:p>
            <a:r>
              <a:rPr lang="en-US" sz="1300" dirty="0">
                <a:solidFill>
                  <a:srgbClr val="0000FF"/>
                </a:solidFill>
                <a:latin typeface="Consolas" panose="020B0609020204030204" pitchFamily="49" charset="0"/>
              </a:rPr>
              <a:t>public</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Configure(IApplicationBuilder app, IWebHostEnvironment env)</a:t>
            </a:r>
          </a:p>
          <a:p>
            <a:r>
              <a:rPr lang="en-US" sz="1300" dirty="0">
                <a:solidFill>
                  <a:srgbClr val="000000"/>
                </a:solidFill>
                <a:latin typeface="Consolas" panose="020B0609020204030204" pitchFamily="49" charset="0"/>
              </a:rPr>
              <a:t>{</a:t>
            </a:r>
          </a:p>
          <a:p>
            <a:r>
              <a:rPr lang="en-US" sz="1300" dirty="0">
                <a:solidFill>
                  <a:srgbClr val="008000"/>
                </a:solidFill>
                <a:latin typeface="Consolas" panose="020B0609020204030204" pitchFamily="49" charset="0"/>
              </a:rPr>
              <a:t>   //Add Static files to the request pipeline</a:t>
            </a:r>
            <a:endParaRPr lang="en-US" sz="1300" dirty="0">
              <a:solidFill>
                <a:srgbClr val="000000"/>
              </a:solidFill>
              <a:latin typeface="Consolas" panose="020B0609020204030204" pitchFamily="49" charset="0"/>
            </a:endParaRPr>
          </a:p>
          <a:p>
            <a:r>
              <a:rPr lang="en-US" sz="1300" dirty="0">
                <a:solidFill>
                  <a:srgbClr val="000000"/>
                </a:solidFill>
                <a:latin typeface="Consolas" panose="020B0609020204030204" pitchFamily="49" charset="0"/>
              </a:rPr>
              <a:t>   app.UseStaticFiles();</a:t>
            </a:r>
          </a:p>
          <a:p>
            <a:r>
              <a:rPr lang="en-US" sz="1300" dirty="0">
                <a:solidFill>
                  <a:srgbClr val="000000"/>
                </a:solidFill>
                <a:latin typeface="Consolas" panose="020B0609020204030204" pitchFamily="49" charset="0"/>
              </a:rPr>
              <a:t>   </a:t>
            </a:r>
          </a:p>
          <a:p>
            <a:r>
              <a:rPr lang="en-US" sz="1300" dirty="0">
                <a:solidFill>
                  <a:srgbClr val="000000"/>
                </a:solidFill>
                <a:latin typeface="Consolas" panose="020B0609020204030204" pitchFamily="49" charset="0"/>
              </a:rPr>
              <a:t>   app.UseRouting();</a:t>
            </a:r>
          </a:p>
          <a:p>
            <a:r>
              <a:rPr lang="en-US" sz="1300" dirty="0">
                <a:solidFill>
                  <a:srgbClr val="000000"/>
                </a:solidFill>
                <a:latin typeface="Consolas" panose="020B0609020204030204" pitchFamily="49" charset="0"/>
              </a:rPr>
              <a:t>   </a:t>
            </a:r>
          </a:p>
          <a:p>
            <a:r>
              <a:rPr lang="en-US" sz="1300" dirty="0">
                <a:solidFill>
                  <a:srgbClr val="000000"/>
                </a:solidFill>
                <a:latin typeface="Consolas" panose="020B0609020204030204" pitchFamily="49" charset="0"/>
              </a:rPr>
              <a:t>   </a:t>
            </a:r>
            <a:r>
              <a:rPr lang="en-US" sz="1300" dirty="0">
                <a:solidFill>
                  <a:srgbClr val="008000"/>
                </a:solidFill>
                <a:latin typeface="Consolas" panose="020B0609020204030204" pitchFamily="49" charset="0"/>
              </a:rPr>
              <a:t>//Add MVC with default route to the request pipeline</a:t>
            </a:r>
            <a:endParaRPr lang="en-US" sz="1300" dirty="0">
              <a:solidFill>
                <a:srgbClr val="000000"/>
              </a:solidFill>
              <a:latin typeface="Consolas" panose="020B0609020204030204" pitchFamily="49" charset="0"/>
            </a:endParaRPr>
          </a:p>
          <a:p>
            <a:r>
              <a:rPr lang="en-US" sz="1300" dirty="0">
                <a:solidFill>
                  <a:srgbClr val="000000"/>
                </a:solidFill>
                <a:latin typeface="Consolas" panose="020B0609020204030204" pitchFamily="49" charset="0"/>
              </a:rPr>
              <a:t>   app.UseEndpoints(endpoints =&gt;</a:t>
            </a:r>
          </a:p>
          <a:p>
            <a:r>
              <a:rPr lang="en-US" sz="1300" dirty="0">
                <a:solidFill>
                  <a:srgbClr val="000000"/>
                </a:solidFill>
                <a:latin typeface="Consolas" panose="020B0609020204030204" pitchFamily="49" charset="0"/>
              </a:rPr>
              <a:t>   {</a:t>
            </a:r>
          </a:p>
          <a:p>
            <a:r>
              <a:rPr lang="en-US" sz="1300" dirty="0">
                <a:solidFill>
                  <a:srgbClr val="000000"/>
                </a:solidFill>
                <a:latin typeface="Consolas" panose="020B0609020204030204" pitchFamily="49" charset="0"/>
              </a:rPr>
              <a:t>      endpoints.MapDefaultControllerRoute();</a:t>
            </a:r>
          </a:p>
          <a:p>
            <a:r>
              <a:rPr lang="en-US" sz="1300" dirty="0">
                <a:solidFill>
                  <a:srgbClr val="000000"/>
                </a:solidFill>
                <a:latin typeface="Consolas" panose="020B0609020204030204" pitchFamily="49" charset="0"/>
              </a:rPr>
              <a:t>   }); </a:t>
            </a:r>
          </a:p>
          <a:p>
            <a:r>
              <a:rPr lang="en-US" sz="1300" dirty="0">
                <a:solidFill>
                  <a:srgbClr val="000000"/>
                </a:solidFill>
                <a:latin typeface="Consolas" panose="020B0609020204030204" pitchFamily="49" charset="0"/>
              </a:rPr>
              <a:t>}</a:t>
            </a:r>
            <a:endParaRPr lang="en-US" sz="1300" dirty="0"/>
          </a:p>
        </p:txBody>
      </p:sp>
    </p:spTree>
    <p:extLst>
      <p:ext uri="{BB962C8B-B14F-4D97-AF65-F5344CB8AC3E}">
        <p14:creationId xmlns:p14="http://schemas.microsoft.com/office/powerpoint/2010/main" val="1372043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Ambient Route Values </a:t>
            </a:r>
          </a:p>
        </p:txBody>
      </p:sp>
    </p:spTree>
    <p:extLst>
      <p:ext uri="{BB962C8B-B14F-4D97-AF65-F5344CB8AC3E}">
        <p14:creationId xmlns:p14="http://schemas.microsoft.com/office/powerpoint/2010/main" val="1227816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45</a:t>
            </a:fld>
            <a:endParaRPr lang="en-US" altLang="en-US" dirty="0"/>
          </a:p>
        </p:txBody>
      </p:sp>
      <p:sp>
        <p:nvSpPr>
          <p:cNvPr id="41987" name="Content Placeholder 2"/>
          <p:cNvSpPr>
            <a:spLocks noGrp="1"/>
          </p:cNvSpPr>
          <p:nvPr>
            <p:ph type="body" sz="quarter" idx="13"/>
          </p:nvPr>
        </p:nvSpPr>
        <p:spPr>
          <a:xfrm>
            <a:off x="402336" y="1143000"/>
            <a:ext cx="7220706" cy="4956048"/>
          </a:xfrm>
        </p:spPr>
        <p:txBody>
          <a:bodyPr/>
          <a:lstStyle/>
          <a:p>
            <a:r>
              <a:rPr lang="en-US" altLang="en-US" dirty="0"/>
              <a:t>In this module, you learned about: </a:t>
            </a:r>
          </a:p>
          <a:p>
            <a:pPr lvl="1"/>
            <a:r>
              <a:rPr lang="en-US" altLang="en-US" dirty="0"/>
              <a:t>Usability guidelines for URLs</a:t>
            </a:r>
          </a:p>
          <a:p>
            <a:pPr lvl="1"/>
            <a:r>
              <a:rPr lang="en-US" altLang="en-US" dirty="0"/>
              <a:t>ASP.NET MVC Routing</a:t>
            </a:r>
          </a:p>
          <a:p>
            <a:pPr lvl="1"/>
            <a:r>
              <a:rPr lang="en-US" altLang="en-US" dirty="0"/>
              <a:t>Conventional Routing </a:t>
            </a:r>
          </a:p>
          <a:p>
            <a:pPr lvl="1"/>
            <a:r>
              <a:rPr lang="en-US" altLang="en-US" dirty="0"/>
              <a:t>Attribute Routing</a:t>
            </a:r>
          </a:p>
          <a:p>
            <a:pPr lvl="1"/>
            <a:r>
              <a:rPr lang="en-US" altLang="en-US" dirty="0"/>
              <a:t>MVC areas and their route registration</a:t>
            </a:r>
          </a:p>
          <a:p>
            <a:pPr lvl="1"/>
            <a:r>
              <a:rPr lang="en-US" altLang="en-US" dirty="0"/>
              <a:t>URL generation through routing rules</a:t>
            </a:r>
          </a:p>
          <a:p>
            <a:pPr lvl="1"/>
            <a:r>
              <a:rPr lang="en-US" altLang="en-US" dirty="0"/>
              <a:t>Request routing pipeline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042" y="0"/>
            <a:ext cx="4575308" cy="6858000"/>
          </a:xfrm>
          <a:prstGeom prst="rect">
            <a:avLst/>
          </a:prstGeom>
        </p:spPr>
      </p:pic>
    </p:spTree>
    <p:extLst>
      <p:ext uri="{BB962C8B-B14F-4D97-AF65-F5344CB8AC3E}">
        <p14:creationId xmlns:p14="http://schemas.microsoft.com/office/powerpoint/2010/main" val="2960650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p:txBody>
          <a:bodyPr/>
          <a:lstStyle/>
          <a:p>
            <a:r>
              <a:rPr lang="en-US" altLang="en-US" dirty="0"/>
              <a:t>Lab: Routing</a:t>
            </a:r>
          </a:p>
        </p:txBody>
      </p:sp>
      <p:sp>
        <p:nvSpPr>
          <p:cNvPr id="2" name="Slide Number Placeholder 1"/>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46</a:t>
            </a:fld>
            <a:endParaRPr lang="en-US" dirty="0"/>
          </a:p>
        </p:txBody>
      </p:sp>
    </p:spTree>
    <p:extLst>
      <p:ext uri="{BB962C8B-B14F-4D97-AF65-F5344CB8AC3E}">
        <p14:creationId xmlns:p14="http://schemas.microsoft.com/office/powerpoint/2010/main" val="423588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8: Routing</a:t>
            </a:r>
          </a:p>
        </p:txBody>
      </p:sp>
      <p:sp>
        <p:nvSpPr>
          <p:cNvPr id="33795" name="Text Placeholder 6"/>
          <p:cNvSpPr>
            <a:spLocks noGrp="1"/>
          </p:cNvSpPr>
          <p:nvPr>
            <p:ph type="body" sz="quarter" idx="12"/>
          </p:nvPr>
        </p:nvSpPr>
        <p:spPr/>
        <p:txBody>
          <a:bodyPr/>
          <a:lstStyle/>
          <a:p>
            <a:r>
              <a:rPr lang="en-US" altLang="en-US" dirty="0"/>
              <a:t>Section 1: Routing and URL Overview</a:t>
            </a:r>
          </a:p>
        </p:txBody>
      </p:sp>
      <p:sp>
        <p:nvSpPr>
          <p:cNvPr id="9" name="Text Placeholder 8"/>
          <p:cNvSpPr>
            <a:spLocks noGrp="1"/>
          </p:cNvSpPr>
          <p:nvPr>
            <p:ph type="body" sz="quarter" idx="14"/>
          </p:nvPr>
        </p:nvSpPr>
        <p:spPr/>
        <p:txBody>
          <a:bodyPr/>
          <a:lstStyle/>
          <a:p>
            <a:r>
              <a:rPr lang="en-US" dirty="0"/>
              <a:t>Lesson: Routing and URL Overview</a:t>
            </a:r>
          </a:p>
        </p:txBody>
      </p:sp>
    </p:spTree>
    <p:extLst>
      <p:ext uri="{BB962C8B-B14F-4D97-AF65-F5344CB8AC3E}">
        <p14:creationId xmlns:p14="http://schemas.microsoft.com/office/powerpoint/2010/main" val="254109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URL</a:t>
            </a:r>
          </a:p>
        </p:txBody>
      </p:sp>
      <p:sp>
        <p:nvSpPr>
          <p:cNvPr id="8" name="Slide Number Placeholder 7"/>
          <p:cNvSpPr>
            <a:spLocks noGrp="1"/>
          </p:cNvSpPr>
          <p:nvPr>
            <p:ph type="sldNum" sz="quarter" idx="12"/>
          </p:nvPr>
        </p:nvSpPr>
        <p:spPr/>
        <p:txBody>
          <a:bodyPr/>
          <a:lstStyle/>
          <a:p>
            <a:fld id="{FB652213-B38A-4919-9374-0996C08E32BA}" type="slidenum">
              <a:rPr lang="en-US" smtClean="0"/>
              <a:pPr/>
              <a:t>6</a:t>
            </a:fld>
            <a:endParaRPr lang="en-US" dirty="0"/>
          </a:p>
        </p:txBody>
      </p:sp>
      <p:sp>
        <p:nvSpPr>
          <p:cNvPr id="10" name="Content Placeholder 9"/>
          <p:cNvSpPr>
            <a:spLocks noGrp="1"/>
          </p:cNvSpPr>
          <p:nvPr>
            <p:ph type="body" sz="quarter" idx="13"/>
          </p:nvPr>
        </p:nvSpPr>
        <p:spPr/>
        <p:txBody>
          <a:bodyPr/>
          <a:lstStyle/>
          <a:p>
            <a:r>
              <a:rPr lang="en-US" dirty="0"/>
              <a:t>URL can represent physical files on disk in ASP, JSP, PHP, ASP.NET (without routing), etc.</a:t>
            </a:r>
          </a:p>
          <a:p>
            <a:endParaRPr lang="en-US" dirty="0"/>
          </a:p>
          <a:p>
            <a:endParaRPr lang="en-US" dirty="0"/>
          </a:p>
          <a:p>
            <a:endParaRPr lang="en-US" dirty="0"/>
          </a:p>
          <a:p>
            <a:endParaRPr lang="en-US" dirty="0"/>
          </a:p>
          <a:p>
            <a:pPr marL="0" indent="0">
              <a:buNone/>
            </a:pPr>
            <a:endParaRPr lang="en-US" dirty="0"/>
          </a:p>
          <a:p>
            <a:r>
              <a:rPr lang="en-US" dirty="0"/>
              <a:t>ASP.NET Model-View-Controller (MVC) maps URL to action methods of Controller classes. And Razor Pages maps to actions methods. </a:t>
            </a:r>
          </a:p>
          <a:p>
            <a:endParaRPr lang="en-US"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905000"/>
            <a:ext cx="2971800" cy="1555552"/>
          </a:xfrm>
          <a:prstGeom prst="rect">
            <a:avLst/>
          </a:prstGeom>
          <a:ln w="317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2438401" y="1994477"/>
            <a:ext cx="2690751" cy="1396008"/>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00" dirty="0"/>
              <a:t>http://example.com/</a:t>
            </a:r>
            <a:br>
              <a:rPr lang="en-US" sz="2100" dirty="0"/>
            </a:br>
            <a:r>
              <a:rPr lang="en-US" sz="2100" dirty="0"/>
              <a:t>Account/Login.aspx</a:t>
            </a:r>
          </a:p>
        </p:txBody>
      </p:sp>
      <p:sp>
        <p:nvSpPr>
          <p:cNvPr id="13" name="Right Arrow 12"/>
          <p:cNvSpPr/>
          <p:nvPr/>
        </p:nvSpPr>
        <p:spPr>
          <a:xfrm>
            <a:off x="5129152" y="2569935"/>
            <a:ext cx="1805049" cy="218538"/>
          </a:xfrm>
          <a:prstGeom prst="rightArrow">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4"/>
              </a:buBlip>
            </a:pPr>
            <a:endParaRPr lang="en-US" dirty="0">
              <a:solidFill>
                <a:sysClr val="windowText" lastClr="000000"/>
              </a:solidFill>
            </a:endParaRPr>
          </a:p>
        </p:txBody>
      </p:sp>
      <p:sp>
        <p:nvSpPr>
          <p:cNvPr id="14" name="Rectangle 13"/>
          <p:cNvSpPr/>
          <p:nvPr/>
        </p:nvSpPr>
        <p:spPr>
          <a:xfrm>
            <a:off x="2438401" y="4454731"/>
            <a:ext cx="2690751" cy="1396008"/>
          </a:xfrm>
          <a:prstGeom prst="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00" dirty="0"/>
              <a:t>http://example.com/</a:t>
            </a:r>
            <a:br>
              <a:rPr lang="en-US" sz="2100" dirty="0"/>
            </a:br>
            <a:r>
              <a:rPr lang="en-US" sz="2100" dirty="0"/>
              <a:t>Account/Login</a:t>
            </a:r>
          </a:p>
        </p:txBody>
      </p:sp>
      <p:sp>
        <p:nvSpPr>
          <p:cNvPr id="15" name="Right Arrow 14"/>
          <p:cNvSpPr/>
          <p:nvPr/>
        </p:nvSpPr>
        <p:spPr>
          <a:xfrm>
            <a:off x="5129152" y="5030189"/>
            <a:ext cx="1805049" cy="218538"/>
          </a:xfrm>
          <a:prstGeom prst="rightArrow">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4"/>
              </a:buBlip>
            </a:pPr>
            <a:endParaRPr lang="en-US" dirty="0">
              <a:solidFill>
                <a:sysClr val="windowText" lastClr="000000"/>
              </a:solidFill>
            </a:endParaRP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199" y="4343400"/>
            <a:ext cx="3675673" cy="1638300"/>
          </a:xfrm>
          <a:prstGeom prst="rect">
            <a:avLst/>
          </a:prstGeom>
          <a:ln w="317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337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Guidelines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7</a:t>
            </a:fld>
            <a:endParaRPr lang="en-US" dirty="0"/>
          </a:p>
        </p:txBody>
      </p:sp>
      <p:sp>
        <p:nvSpPr>
          <p:cNvPr id="3" name="Content Placeholder 2"/>
          <p:cNvSpPr>
            <a:spLocks noGrp="1"/>
          </p:cNvSpPr>
          <p:nvPr>
            <p:ph type="body" sz="quarter" idx="13"/>
          </p:nvPr>
        </p:nvSpPr>
        <p:spPr/>
        <p:txBody>
          <a:bodyPr/>
          <a:lstStyle/>
          <a:p>
            <a:r>
              <a:rPr lang="en-US" dirty="0"/>
              <a:t>A domain name easy to remember and easy to spell</a:t>
            </a:r>
          </a:p>
          <a:p>
            <a:r>
              <a:rPr lang="en-US" dirty="0"/>
              <a:t>Short URLs</a:t>
            </a:r>
          </a:p>
          <a:p>
            <a:r>
              <a:rPr lang="en-US" dirty="0"/>
              <a:t>Easy-to-type URLs</a:t>
            </a:r>
          </a:p>
          <a:p>
            <a:r>
              <a:rPr lang="en-US" dirty="0"/>
              <a:t>URLs that reflect the site structure</a:t>
            </a:r>
          </a:p>
          <a:p>
            <a:r>
              <a:rPr lang="en-US" dirty="0"/>
              <a:t>Hackable URLs</a:t>
            </a:r>
          </a:p>
          <a:p>
            <a:endParaRPr lang="en-US" dirty="0"/>
          </a:p>
          <a:p>
            <a:endParaRPr lang="en-US" dirty="0"/>
          </a:p>
          <a:p>
            <a:endParaRPr lang="en-US" dirty="0"/>
          </a:p>
          <a:p>
            <a:r>
              <a:rPr lang="en-US" dirty="0"/>
              <a:t>Persistent URLs:</a:t>
            </a:r>
          </a:p>
          <a:p>
            <a:pPr lvl="1"/>
            <a:r>
              <a:rPr lang="en-US" dirty="0"/>
              <a:t>URLs that do not change over time</a:t>
            </a:r>
          </a:p>
          <a:p>
            <a:pPr lvl="1"/>
            <a:r>
              <a:rPr lang="en-US" dirty="0"/>
              <a:t>Avoid URL breakage from caller sites</a:t>
            </a:r>
          </a:p>
          <a:p>
            <a:endParaRPr lang="en-US" dirty="0"/>
          </a:p>
        </p:txBody>
      </p:sp>
      <p:pic>
        <p:nvPicPr>
          <p:cNvPr id="5" name="Picture 4"/>
          <p:cNvPicPr>
            <a:picLocks noChangeAspect="1"/>
          </p:cNvPicPr>
          <p:nvPr/>
        </p:nvPicPr>
        <p:blipFill>
          <a:blip r:embed="rId3"/>
          <a:stretch>
            <a:fillRect/>
          </a:stretch>
        </p:blipFill>
        <p:spPr>
          <a:xfrm>
            <a:off x="762000" y="3352800"/>
            <a:ext cx="7260965" cy="1237595"/>
          </a:xfrm>
          <a:prstGeom prst="rect">
            <a:avLst/>
          </a:prstGeom>
        </p:spPr>
      </p:pic>
    </p:spTree>
    <p:extLst>
      <p:ext uri="{BB962C8B-B14F-4D97-AF65-F5344CB8AC3E}">
        <p14:creationId xmlns:p14="http://schemas.microsoft.com/office/powerpoint/2010/main" val="1742822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MVC Routing</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a:t>
            </a:fld>
            <a:endParaRPr lang="en-US" dirty="0"/>
          </a:p>
        </p:txBody>
      </p:sp>
      <p:sp>
        <p:nvSpPr>
          <p:cNvPr id="3" name="Content Placeholder 2"/>
          <p:cNvSpPr>
            <a:spLocks noGrp="1"/>
          </p:cNvSpPr>
          <p:nvPr>
            <p:ph type="body" sz="quarter" idx="13"/>
          </p:nvPr>
        </p:nvSpPr>
        <p:spPr/>
        <p:txBody>
          <a:bodyPr>
            <a:normAutofit/>
          </a:bodyPr>
          <a:lstStyle/>
          <a:p>
            <a:r>
              <a:rPr lang="en-US" dirty="0"/>
              <a:t>A route is a URL pattern mapped to a handler</a:t>
            </a:r>
          </a:p>
          <a:p>
            <a:r>
              <a:rPr lang="en-US" dirty="0"/>
              <a:t>Handler can be a physical file or action method in a controller</a:t>
            </a:r>
          </a:p>
          <a:p>
            <a:r>
              <a:rPr lang="en-US" dirty="0"/>
              <a:t>Route instance specifies:</a:t>
            </a:r>
          </a:p>
          <a:p>
            <a:pPr lvl="1"/>
            <a:r>
              <a:rPr lang="en-US" dirty="0"/>
              <a:t>URL pattern</a:t>
            </a:r>
          </a:p>
          <a:p>
            <a:pPr lvl="1"/>
            <a:r>
              <a:rPr lang="en-US" dirty="0"/>
              <a:t>Route handler</a:t>
            </a:r>
          </a:p>
          <a:p>
            <a:pPr lvl="1"/>
            <a:r>
              <a:rPr lang="en-US" dirty="0"/>
              <a:t>Route name (optional)</a:t>
            </a:r>
          </a:p>
          <a:p>
            <a:endParaRPr lang="en-US" dirty="0"/>
          </a:p>
          <a:p>
            <a:endParaRPr lang="en-US" dirty="0"/>
          </a:p>
          <a:p>
            <a:endParaRPr lang="en-US" dirty="0"/>
          </a:p>
          <a:p>
            <a:pPr marL="0" indent="0">
              <a:buNone/>
            </a:pPr>
            <a:endParaRPr lang="en-US" dirty="0"/>
          </a:p>
          <a:p>
            <a:r>
              <a:rPr lang="en-US" dirty="0"/>
              <a:t>ASP.NET MVC Routing also constructs outgoing URLs corresponding to controller actions</a:t>
            </a:r>
          </a:p>
        </p:txBody>
      </p:sp>
      <p:pic>
        <p:nvPicPr>
          <p:cNvPr id="5" name="Picture 4">
            <a:extLst>
              <a:ext uri="{FF2B5EF4-FFF2-40B4-BE49-F238E27FC236}">
                <a16:creationId xmlns:a16="http://schemas.microsoft.com/office/drawing/2014/main" id="{2FEE722D-106A-4E4E-A69C-9BB509988F25}"/>
              </a:ext>
            </a:extLst>
          </p:cNvPr>
          <p:cNvPicPr>
            <a:picLocks noChangeAspect="1"/>
          </p:cNvPicPr>
          <p:nvPr/>
        </p:nvPicPr>
        <p:blipFill>
          <a:blip r:embed="rId3"/>
          <a:stretch>
            <a:fillRect/>
          </a:stretch>
        </p:blipFill>
        <p:spPr>
          <a:xfrm>
            <a:off x="990600" y="3505200"/>
            <a:ext cx="6205821" cy="1615855"/>
          </a:xfrm>
          <a:prstGeom prst="rect">
            <a:avLst/>
          </a:prstGeom>
        </p:spPr>
      </p:pic>
    </p:spTree>
    <p:extLst>
      <p:ext uri="{BB962C8B-B14F-4D97-AF65-F5344CB8AC3E}">
        <p14:creationId xmlns:p14="http://schemas.microsoft.com/office/powerpoint/2010/main" val="221823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vs. URL Rewriting</a:t>
            </a:r>
          </a:p>
        </p:txBody>
      </p:sp>
      <p:sp>
        <p:nvSpPr>
          <p:cNvPr id="4" name="Slide Number Placeholder 3"/>
          <p:cNvSpPr>
            <a:spLocks noGrp="1"/>
          </p:cNvSpPr>
          <p:nvPr>
            <p:ph type="sldNum" sz="quarter" idx="12"/>
          </p:nvPr>
        </p:nvSpPr>
        <p:spPr/>
        <p:txBody>
          <a:bodyPr/>
          <a:lstStyle/>
          <a:p>
            <a:fld id="{A0AE9EC9-F182-4A35-8041-CBBE9CFA6E78}" type="slidenum">
              <a:rPr lang="en-US" smtClean="0"/>
              <a:pPr/>
              <a:t>9</a:t>
            </a:fld>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403305862"/>
              </p:ext>
            </p:extLst>
          </p:nvPr>
        </p:nvGraphicFramePr>
        <p:xfrm>
          <a:off x="381000" y="1143000"/>
          <a:ext cx="11353800" cy="5034456"/>
        </p:xfrm>
        <a:graphic>
          <a:graphicData uri="http://schemas.openxmlformats.org/drawingml/2006/table">
            <a:tbl>
              <a:tblPr firstRow="1" bandRow="1">
                <a:tableStyleId>{5C22544A-7EE6-4342-B048-85BDC9FD1C3A}</a:tableStyleId>
              </a:tblPr>
              <a:tblGrid>
                <a:gridCol w="5676900">
                  <a:extLst>
                    <a:ext uri="{9D8B030D-6E8A-4147-A177-3AD203B41FA5}">
                      <a16:colId xmlns:a16="http://schemas.microsoft.com/office/drawing/2014/main" val="20000"/>
                    </a:ext>
                  </a:extLst>
                </a:gridCol>
                <a:gridCol w="5676900">
                  <a:extLst>
                    <a:ext uri="{9D8B030D-6E8A-4147-A177-3AD203B41FA5}">
                      <a16:colId xmlns:a16="http://schemas.microsoft.com/office/drawing/2014/main" val="20001"/>
                    </a:ext>
                  </a:extLst>
                </a:gridCol>
              </a:tblGrid>
              <a:tr h="438432">
                <a:tc>
                  <a:txBody>
                    <a:bodyPr/>
                    <a:lstStyle/>
                    <a:p>
                      <a:r>
                        <a:rPr lang="en-US" sz="1800" dirty="0">
                          <a:latin typeface="Segoe UI" panose="020B0502040204020203" pitchFamily="34" charset="0"/>
                          <a:cs typeface="Segoe UI" panose="020B0502040204020203" pitchFamily="34" charset="0"/>
                        </a:rPr>
                        <a:t>Routing</a:t>
                      </a:r>
                    </a:p>
                  </a:txBody>
                  <a:tcPr/>
                </a:tc>
                <a:tc>
                  <a:txBody>
                    <a:bodyPr/>
                    <a:lstStyle/>
                    <a:p>
                      <a:r>
                        <a:rPr lang="en-US" sz="1800" dirty="0">
                          <a:latin typeface="Segoe UI" panose="020B0502040204020203" pitchFamily="34" charset="0"/>
                          <a:cs typeface="Segoe UI" panose="020B0502040204020203" pitchFamily="34" charset="0"/>
                        </a:rPr>
                        <a:t>URL Rewriting</a:t>
                      </a:r>
                    </a:p>
                  </a:txBody>
                  <a:tcPr/>
                </a:tc>
                <a:extLst>
                  <a:ext uri="{0D108BD9-81ED-4DB2-BD59-A6C34878D82A}">
                    <a16:rowId xmlns:a16="http://schemas.microsoft.com/office/drawing/2014/main" val="10000"/>
                  </a:ext>
                </a:extLst>
              </a:tr>
              <a:tr h="438432">
                <a:tc>
                  <a:txBody>
                    <a:bodyPr/>
                    <a:lstStyle/>
                    <a:p>
                      <a:r>
                        <a:rPr lang="en-US" sz="1800" dirty="0">
                          <a:latin typeface="Segoe UI" panose="020B0502040204020203" pitchFamily="34" charset="0"/>
                          <a:cs typeface="Segoe UI" panose="020B0502040204020203" pitchFamily="34" charset="0"/>
                        </a:rPr>
                        <a:t>Used for mapping</a:t>
                      </a:r>
                      <a:r>
                        <a:rPr lang="en-US" sz="1800" baseline="0" dirty="0">
                          <a:latin typeface="Segoe UI" panose="020B0502040204020203" pitchFamily="34" charset="0"/>
                          <a:cs typeface="Segoe UI" panose="020B0502040204020203" pitchFamily="34" charset="0"/>
                        </a:rPr>
                        <a:t> a URL to a resource</a:t>
                      </a:r>
                      <a:endParaRPr lang="en-US" sz="1800" dirty="0">
                        <a:latin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cs typeface="Segoe UI" panose="020B0502040204020203" pitchFamily="34" charset="0"/>
                        </a:rPr>
                        <a:t>Often used to map old </a:t>
                      </a:r>
                      <a:r>
                        <a:rPr lang="en-US" sz="1800" baseline="0" dirty="0">
                          <a:latin typeface="Segoe UI" panose="020B0502040204020203" pitchFamily="34" charset="0"/>
                          <a:cs typeface="Segoe UI" panose="020B0502040204020203" pitchFamily="34" charset="0"/>
                        </a:rPr>
                        <a:t>URLs to a new set of URLs</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756745">
                <a:tc>
                  <a:txBody>
                    <a:bodyPr/>
                    <a:lstStyle/>
                    <a:p>
                      <a:r>
                        <a:rPr lang="en-US" sz="1800" dirty="0">
                          <a:latin typeface="Segoe UI" panose="020B0502040204020203" pitchFamily="34" charset="0"/>
                          <a:cs typeface="Segoe UI" panose="020B0502040204020203" pitchFamily="34" charset="0"/>
                        </a:rPr>
                        <a:t>Routing embodies resource-centric</a:t>
                      </a:r>
                      <a:r>
                        <a:rPr lang="en-US" sz="1800" baseline="0" dirty="0">
                          <a:latin typeface="Segoe UI" panose="020B0502040204020203" pitchFamily="34" charset="0"/>
                          <a:cs typeface="Segoe UI" panose="020B0502040204020203" pitchFamily="34" charset="0"/>
                        </a:rPr>
                        <a:t> view; never rewrites URL</a:t>
                      </a:r>
                      <a:endParaRPr lang="en-US" sz="1800" dirty="0">
                        <a:latin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cs typeface="Segoe UI" panose="020B0502040204020203" pitchFamily="34" charset="0"/>
                        </a:rPr>
                        <a:t>Rewrites</a:t>
                      </a:r>
                      <a:r>
                        <a:rPr lang="en-US" sz="1800" baseline="0" dirty="0">
                          <a:latin typeface="Segoe UI" panose="020B0502040204020203" pitchFamily="34" charset="0"/>
                          <a:cs typeface="Segoe UI" panose="020B0502040204020203" pitchFamily="34" charset="0"/>
                        </a:rPr>
                        <a:t> URLs to correctly map to the resource</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2"/>
                  </a:ext>
                </a:extLst>
              </a:tr>
              <a:tr h="756745">
                <a:tc>
                  <a:txBody>
                    <a:bodyPr/>
                    <a:lstStyle/>
                    <a:p>
                      <a:r>
                        <a:rPr lang="en-US" sz="1800" dirty="0">
                          <a:latin typeface="Segoe UI" panose="020B0502040204020203" pitchFamily="34" charset="0"/>
                          <a:cs typeface="Segoe UI" panose="020B0502040204020203" pitchFamily="34" charset="0"/>
                        </a:rPr>
                        <a:t>Routing helps</a:t>
                      </a:r>
                      <a:r>
                        <a:rPr lang="en-US" sz="1800" baseline="0" dirty="0">
                          <a:latin typeface="Segoe UI" panose="020B0502040204020203" pitchFamily="34" charset="0"/>
                          <a:cs typeface="Segoe UI" panose="020B0502040204020203" pitchFamily="34" charset="0"/>
                        </a:rPr>
                        <a:t> generate URLs using the same routing rules</a:t>
                      </a:r>
                      <a:endParaRPr lang="en-US" sz="1800" dirty="0">
                        <a:latin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cs typeface="Segoe UI" panose="020B0502040204020203" pitchFamily="34" charset="0"/>
                        </a:rPr>
                        <a:t>URL rewriting</a:t>
                      </a:r>
                      <a:r>
                        <a:rPr lang="en-US" sz="1800" baseline="0" dirty="0">
                          <a:latin typeface="Segoe UI" panose="020B0502040204020203" pitchFamily="34" charset="0"/>
                          <a:cs typeface="Segoe UI" panose="020B0502040204020203" pitchFamily="34" charset="0"/>
                        </a:rPr>
                        <a:t> only applies to incoming requests</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756745">
                <a:tc>
                  <a:txBody>
                    <a:bodyPr/>
                    <a:lstStyle/>
                    <a:p>
                      <a:r>
                        <a:rPr lang="en-US" sz="1800" baseline="0" dirty="0">
                          <a:latin typeface="Segoe UI" panose="020B0502040204020203" pitchFamily="34" charset="0"/>
                          <a:cs typeface="Segoe UI" panose="020B0502040204020203" pitchFamily="34" charset="0"/>
                        </a:rPr>
                        <a:t>Performed at ASP.NET level</a:t>
                      </a:r>
                      <a:endParaRPr lang="en-US" sz="1800" dirty="0">
                        <a:latin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cs typeface="Segoe UI" panose="020B0502040204020203" pitchFamily="34" charset="0"/>
                        </a:rPr>
                        <a:t>Besides ASP.NET</a:t>
                      </a:r>
                      <a:r>
                        <a:rPr lang="en-US" sz="1800" baseline="0" dirty="0">
                          <a:latin typeface="Segoe UI" panose="020B0502040204020203" pitchFamily="34" charset="0"/>
                          <a:cs typeface="Segoe UI" panose="020B0502040204020203" pitchFamily="34" charset="0"/>
                        </a:rPr>
                        <a:t>, it can be implemented with Internet Server API (ISAPI) filters at Internet Information Services (IIS) level</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4"/>
                  </a:ext>
                </a:extLst>
              </a:tr>
              <a:tr h="1729702">
                <a:tc>
                  <a:txBody>
                    <a:bodyPr/>
                    <a:lstStyle/>
                    <a:p>
                      <a:r>
                        <a:rPr lang="en-US" sz="1300" dirty="0"/>
                        <a:t>app.UseEndpoints(endpoints =&gt;</a:t>
                      </a:r>
                    </a:p>
                    <a:p>
                      <a:r>
                        <a:rPr lang="en-US" sz="1300" dirty="0"/>
                        <a:t>{</a:t>
                      </a:r>
                    </a:p>
                    <a:p>
                      <a:r>
                        <a:rPr lang="en-US" sz="1300" dirty="0"/>
                        <a:t> endpoints.MapControllerRoute(</a:t>
                      </a:r>
                    </a:p>
                    <a:p>
                      <a:r>
                        <a:rPr lang="en-US" sz="1300" dirty="0"/>
                        <a:t> name: "default",</a:t>
                      </a:r>
                    </a:p>
                    <a:p>
                      <a:r>
                        <a:rPr lang="en-US" sz="1300" dirty="0"/>
                        <a:t> pattern: "{controller=Home}/{action=Index}/{id?}");</a:t>
                      </a:r>
                    </a:p>
                    <a:p>
                      <a:r>
                        <a:rPr lang="en-US" sz="1300" dirty="0"/>
                        <a:t>});</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4478201"/>
            <a:ext cx="5187873" cy="169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323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CPS089-1839222384-138</_dlc_DocId>
    <_dlc_DocIdUrl xmlns="230e9df3-be65-4c73-a93b-d1236ebd677e">
      <Url>https://microsoft.sharepoint.com/teams/CampusProjectSites089/hahzsakosd/ipdev/_layouts/15/DocIdRedir.aspx?ID=CPS089-1839222384-138</Url>
      <Description>CPS089-1839222384-138</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C8B82A4-56C2-4B65-BF71-D0A57B826442}">
  <ds:schemaRefs>
    <ds:schemaRef ds:uri="http://schemas.microsoft.com/sharepoint/v3/contenttype/forms"/>
  </ds:schemaRefs>
</ds:datastoreItem>
</file>

<file path=customXml/itemProps2.xml><?xml version="1.0" encoding="utf-8"?>
<ds:datastoreItem xmlns:ds="http://schemas.openxmlformats.org/officeDocument/2006/customXml" ds:itemID="{93F5D9B4-9A6D-4734-9732-2309DA68A10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04560d1f-b888-43bb-a39f-fd9886ef0fa8"/>
    <ds:schemaRef ds:uri="http://www.w3.org/XML/1998/namespace"/>
    <ds:schemaRef ds:uri="http://purl.org/dc/dcmitype/"/>
    <ds:schemaRef ds:uri="230e9df3-be65-4c73-a93b-d1236ebd677e"/>
  </ds:schemaRefs>
</ds:datastoreItem>
</file>

<file path=customXml/itemProps3.xml><?xml version="1.0" encoding="utf-8"?>
<ds:datastoreItem xmlns:ds="http://schemas.openxmlformats.org/officeDocument/2006/customXml" ds:itemID="{7400EB89-091A-4399-B593-52CA3ABB5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6718E81-BBBE-44D7-ADE9-385226F7FFC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10083</TotalTime>
  <Words>6641</Words>
  <Application>Microsoft Office PowerPoint</Application>
  <PresentationFormat>Widescreen</PresentationFormat>
  <Paragraphs>731</Paragraphs>
  <Slides>47</Slides>
  <Notes>47</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-apple-system</vt:lpstr>
      <vt:lpstr>Arial</vt:lpstr>
      <vt:lpstr>Calibri</vt:lpstr>
      <vt:lpstr>Consolas</vt:lpstr>
      <vt:lpstr>Courier New</vt:lpstr>
      <vt:lpstr>Segoe Pro Light</vt:lpstr>
      <vt:lpstr>Segoe UI</vt:lpstr>
      <vt:lpstr>Segoe UI Light</vt:lpstr>
      <vt:lpstr>Wingdings</vt:lpstr>
      <vt:lpstr>Office Theme</vt:lpstr>
      <vt:lpstr>1_Office Theme</vt:lpstr>
      <vt:lpstr>PowerPoint Presentation</vt:lpstr>
      <vt:lpstr>PowerPoint Presentation</vt:lpstr>
      <vt:lpstr>How to View This Presentation</vt:lpstr>
      <vt:lpstr>Module 8: Routing</vt:lpstr>
      <vt:lpstr>Module 8: Routing</vt:lpstr>
      <vt:lpstr>URL</vt:lpstr>
      <vt:lpstr>URL Guidelines</vt:lpstr>
      <vt:lpstr>ASP.NET MVC Routing</vt:lpstr>
      <vt:lpstr>Routing vs. URL Rewriting</vt:lpstr>
      <vt:lpstr>Module 8: Routing</vt:lpstr>
      <vt:lpstr>Request Routing</vt:lpstr>
      <vt:lpstr>ASP.NET Core MVC: Routing in HTTP Application Processing Pipeline</vt:lpstr>
      <vt:lpstr>ASP.NET Core MVC Routing Pipeline [Middleware]</vt:lpstr>
      <vt:lpstr>URL Parameter Value Mapping</vt:lpstr>
      <vt:lpstr>URL Patterns</vt:lpstr>
      <vt:lpstr>Route Constraints</vt:lpstr>
      <vt:lpstr>Multiple URL Parameters in a Segment</vt:lpstr>
      <vt:lpstr>PowerPoint Presentation</vt:lpstr>
      <vt:lpstr>Module 8: Routing</vt:lpstr>
      <vt:lpstr>Route Configuration</vt:lpstr>
      <vt:lpstr>Route Mapping to Controller Actions</vt:lpstr>
      <vt:lpstr>Optional and Default Parameters</vt:lpstr>
      <vt:lpstr>Named Routes</vt:lpstr>
      <vt:lpstr>PowerPoint Presentation</vt:lpstr>
      <vt:lpstr>Module 8: Routing</vt:lpstr>
      <vt:lpstr>Areas</vt:lpstr>
      <vt:lpstr>Area Registration and Linking</vt:lpstr>
      <vt:lpstr>Areas</vt:lpstr>
      <vt:lpstr>Module 8: Routing</vt:lpstr>
      <vt:lpstr>Attribute Routing is the recommended approach in ASP.NET Core MVC  Combination of conventional and attribute routing is allowed</vt:lpstr>
      <vt:lpstr>Convention-Based Routing vs. Attribute Routing </vt:lpstr>
      <vt:lpstr>Optional and Default Parameters</vt:lpstr>
      <vt:lpstr>Common Route Prefix</vt:lpstr>
      <vt:lpstr>Default Route</vt:lpstr>
      <vt:lpstr>Inline Constraints</vt:lpstr>
      <vt:lpstr>Inline Constraints</vt:lpstr>
      <vt:lpstr>PowerPoint Presentation</vt:lpstr>
      <vt:lpstr>Module 8: Routing</vt:lpstr>
      <vt:lpstr>Catch-All Parameter</vt:lpstr>
      <vt:lpstr>Ambient Route Values</vt:lpstr>
      <vt:lpstr>Overflow Parameters</vt:lpstr>
      <vt:lpstr>URL Generation</vt:lpstr>
      <vt:lpstr>IApplicationBuilder.UseStaticFiles( )</vt:lpstr>
      <vt:lpstr>PowerPoint Presentation</vt:lpstr>
      <vt:lpstr>Module 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Waqar Aziz</dc:creator>
  <cp:lastModifiedBy>Tanya Do</cp:lastModifiedBy>
  <cp:revision>406</cp:revision>
  <dcterms:created xsi:type="dcterms:W3CDTF">2013-09-03T15:53:39Z</dcterms:created>
  <dcterms:modified xsi:type="dcterms:W3CDTF">2020-05-01T21:59:44Z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0x010100066375C8FA780A4A9433C215E9C41C5A</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Ref">
    <vt:lpwstr>https://api.informationprotection.azure.com/api/72f988bf-86f1-41af-91ab-2d7cd011db47</vt:lpwstr>
  </property>
  <property fmtid="{D5CDD505-2E9C-101B-9397-08002B2CF9AE}" pid="9" name="MSIP_Label_f42aa342-8706-4288-bd11-ebb85995028c_Owner">
    <vt:lpwstr>tad@microsoft.com</vt:lpwstr>
  </property>
  <property fmtid="{D5CDD505-2E9C-101B-9397-08002B2CF9AE}" pid="10" name="MSIP_Label_f42aa342-8706-4288-bd11-ebb85995028c_SetDate">
    <vt:lpwstr>2017-09-24T23:10:36.7606794-04:00</vt:lpwstr>
  </property>
  <property fmtid="{D5CDD505-2E9C-101B-9397-08002B2CF9AE}" pid="11" name="MSIP_Label_f42aa342-8706-4288-bd11-ebb85995028c_Name">
    <vt:lpwstr>General</vt:lpwstr>
  </property>
  <property fmtid="{D5CDD505-2E9C-101B-9397-08002B2CF9AE}" pid="12" name="MSIP_Label_f42aa342-8706-4288-bd11-ebb85995028c_Application">
    <vt:lpwstr>Microsoft Azure Information Protection</vt:lpwstr>
  </property>
  <property fmtid="{D5CDD505-2E9C-101B-9397-08002B2CF9AE}" pid="13" name="MSIP_Label_f42aa342-8706-4288-bd11-ebb85995028c_Extended_MSFT_Method">
    <vt:lpwstr>Automatic</vt:lpwstr>
  </property>
  <property fmtid="{D5CDD505-2E9C-101B-9397-08002B2CF9AE}" pid="14" name="Sensitivity">
    <vt:lpwstr>General</vt:lpwstr>
  </property>
  <property fmtid="{D5CDD505-2E9C-101B-9397-08002B2CF9AE}" pid="15" name="_dlc_DocIdItemGuid">
    <vt:lpwstr>43a6362a-2137-4b88-ae8a-d2ddb056c7c0</vt:lpwstr>
  </property>
</Properties>
</file>